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7" r:id="rId5"/>
  </p:sldIdLst>
  <p:sldSz cx="7315200" cy="9601200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11526F35-D76C-E1A4-3A04-2C087E05C9FD}" name="KINDELIN, JOHN P." initials="KJP" userId="S::John.KINDELIN@mccain.com::a76f6daa-bae6-41cd-9578-737f7bccdd64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9342" autoAdjust="0"/>
    <p:restoredTop sz="96357" autoAdjust="0"/>
  </p:normalViewPr>
  <p:slideViewPr>
    <p:cSldViewPr>
      <p:cViewPr varScale="1">
        <p:scale>
          <a:sx n="83" d="100"/>
          <a:sy n="83" d="100"/>
        </p:scale>
        <p:origin x="3258" y="60"/>
      </p:cViewPr>
      <p:guideLst>
        <p:guide orient="horz" pos="3024"/>
        <p:guide pos="2304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5" d="100"/>
        <a:sy n="15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571227-50EB-4019-8B1F-22FC9DD8AFEE}" type="datetimeFigureOut">
              <a:rPr lang="en-US" smtClean="0"/>
              <a:t>12/1/2022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14575" y="1163638"/>
            <a:ext cx="2393950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9925"/>
            <a:ext cx="5619750" cy="36655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EA3452-973D-4F10-9BC8-D062A682E59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9322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EA3452-973D-4F10-9BC8-D062A682E59E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69845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8640" y="2982596"/>
            <a:ext cx="6217920" cy="2058035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97280" y="5440680"/>
            <a:ext cx="5120640" cy="88392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2208435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rnal 1-Pa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6184" y="685800"/>
            <a:ext cx="6855655" cy="453707"/>
          </a:xfrm>
          <a:noFill/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219200"/>
            <a:ext cx="6858000" cy="457200"/>
          </a:xfrm>
          <a:noFill/>
        </p:spPr>
        <p:txBody>
          <a:bodyPr anchor="ctr">
            <a:normAutofit/>
          </a:bodyPr>
          <a:lstStyle>
            <a:lvl1pPr marL="0" indent="0" algn="ctr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 title="Description"/>
          <p:cNvSpPr>
            <a:spLocks noGrp="1"/>
          </p:cNvSpPr>
          <p:nvPr>
            <p:ph idx="10"/>
          </p:nvPr>
        </p:nvSpPr>
        <p:spPr>
          <a:xfrm>
            <a:off x="243841" y="1752600"/>
            <a:ext cx="6860344" cy="1447800"/>
          </a:xfrm>
          <a:noFill/>
        </p:spPr>
        <p:txBody>
          <a:bodyPr>
            <a:normAutofit/>
          </a:bodyPr>
          <a:lstStyle>
            <a:lvl1pPr marL="234950" indent="-234950"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8" name="Content Placeholder 2" title="Product Spec Chart"/>
          <p:cNvSpPr>
            <a:spLocks noGrp="1"/>
          </p:cNvSpPr>
          <p:nvPr>
            <p:ph idx="11"/>
          </p:nvPr>
        </p:nvSpPr>
        <p:spPr>
          <a:xfrm>
            <a:off x="243840" y="3352800"/>
            <a:ext cx="4404360" cy="5791200"/>
          </a:xfrm>
          <a:noFill/>
          <a:ln w="19050" cap="flat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2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 title="Product Image"/>
          <p:cNvSpPr>
            <a:spLocks noGrp="1"/>
          </p:cNvSpPr>
          <p:nvPr>
            <p:ph idx="12"/>
          </p:nvPr>
        </p:nvSpPr>
        <p:spPr>
          <a:xfrm>
            <a:off x="4818185" y="3352800"/>
            <a:ext cx="2286000" cy="17526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243840" y="9214338"/>
            <a:ext cx="6858000" cy="234462"/>
          </a:xfrm>
          <a:noFill/>
        </p:spPr>
        <p:txBody>
          <a:bodyPr>
            <a:noAutofit/>
          </a:bodyPr>
          <a:lstStyle>
            <a:lvl1pPr marL="0" indent="0">
              <a:buFont typeface="+mj-lt"/>
              <a:buNone/>
              <a:defRPr sz="900" i="1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Content Placeholder 2" title="Availability Date"/>
          <p:cNvSpPr>
            <a:spLocks noGrp="1"/>
          </p:cNvSpPr>
          <p:nvPr>
            <p:ph idx="20"/>
          </p:nvPr>
        </p:nvSpPr>
        <p:spPr>
          <a:xfrm>
            <a:off x="4818185" y="5257800"/>
            <a:ext cx="2286000" cy="914400"/>
          </a:xfrm>
          <a:noFill/>
          <a:ln w="19050" cap="flat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0" indent="0" algn="ctr">
              <a:buNone/>
              <a:defRPr sz="1600" b="1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8762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rnal 1-Pa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228600" y="3200400"/>
            <a:ext cx="2282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Why are we launching this product?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8600" y="4217963"/>
            <a:ext cx="2550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baseline="0" dirty="0"/>
              <a:t>Operator Features-Advantages-Benefits:</a:t>
            </a:r>
            <a:endParaRPr lang="en-US" sz="1100" b="1" i="1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" y="5257800"/>
            <a:ext cx="2651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Distributor F</a:t>
            </a:r>
            <a:r>
              <a:rPr lang="en-US" sz="1100" b="1" i="1" baseline="0" dirty="0"/>
              <a:t>eatures-Advantages-Benefits:</a:t>
            </a:r>
            <a:endParaRPr lang="en-US" sz="1100" b="1" i="1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" y="6183924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Cutting Tips: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7086600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Marketing Support: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0" y="228600"/>
            <a:ext cx="5105400" cy="758507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066800"/>
            <a:ext cx="6858000" cy="8382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841" y="1981200"/>
            <a:ext cx="4404360" cy="1219200"/>
          </a:xfrm>
          <a:noFill/>
        </p:spPr>
        <p:txBody>
          <a:bodyPr>
            <a:normAutofit/>
          </a:bodyPr>
          <a:lstStyle>
            <a:lvl1pPr marL="234950" indent="-234950"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43840" y="3429000"/>
            <a:ext cx="6858000" cy="82296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800600" y="1981200"/>
            <a:ext cx="2301240" cy="12192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" y="4457700"/>
            <a:ext cx="6858000" cy="82296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3840" y="5486400"/>
            <a:ext cx="6858000" cy="73152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840" y="6423660"/>
            <a:ext cx="6858000" cy="68580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243840" y="7315200"/>
            <a:ext cx="6858000" cy="68580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43840" y="8077200"/>
            <a:ext cx="6858000" cy="10668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243840" y="9214338"/>
            <a:ext cx="6858000" cy="234462"/>
          </a:xfrm>
          <a:noFill/>
        </p:spPr>
        <p:txBody>
          <a:bodyPr>
            <a:noAutofit/>
          </a:bodyPr>
          <a:lstStyle>
            <a:lvl1pPr marL="0" indent="0">
              <a:buFont typeface="+mj-lt"/>
              <a:buNone/>
              <a:defRPr sz="900" i="1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42656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Internal 1-Pa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228600"/>
            <a:ext cx="1447800" cy="809908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28600" y="3200400"/>
            <a:ext cx="2282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Why are we launching this product?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8600" y="4217963"/>
            <a:ext cx="2550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baseline="0" dirty="0"/>
              <a:t>Operator Features-Advantages-Benefits:</a:t>
            </a:r>
            <a:endParaRPr lang="en-US" sz="1100" b="1" i="1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" y="5257800"/>
            <a:ext cx="2651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Distributor F</a:t>
            </a:r>
            <a:r>
              <a:rPr lang="en-US" sz="1100" b="1" i="1" baseline="0" dirty="0"/>
              <a:t>eatures-Advantages-Benefits:</a:t>
            </a:r>
            <a:endParaRPr lang="en-US" sz="1100" b="1" i="1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" y="6183924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Cutting Tips: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7086600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Marketing Support: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0" y="228600"/>
            <a:ext cx="5105400" cy="758507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066800"/>
            <a:ext cx="6858000" cy="8382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841" y="1981200"/>
            <a:ext cx="4404360" cy="1219200"/>
          </a:xfrm>
          <a:noFill/>
        </p:spPr>
        <p:txBody>
          <a:bodyPr>
            <a:normAutofit/>
          </a:bodyPr>
          <a:lstStyle>
            <a:lvl1pPr marL="234950" indent="-234950"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43840" y="3429000"/>
            <a:ext cx="6858000" cy="82296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800600" y="1981200"/>
            <a:ext cx="2301240" cy="12192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" y="4457700"/>
            <a:ext cx="6858000" cy="82296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3840" y="5486400"/>
            <a:ext cx="6858000" cy="73152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840" y="6423660"/>
            <a:ext cx="6858000" cy="68580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243840" y="7315200"/>
            <a:ext cx="6858000" cy="68580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43840" y="8077200"/>
            <a:ext cx="6858000" cy="10668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243840" y="9214338"/>
            <a:ext cx="6858000" cy="234462"/>
          </a:xfrm>
          <a:noFill/>
        </p:spPr>
        <p:txBody>
          <a:bodyPr>
            <a:noAutofit/>
          </a:bodyPr>
          <a:lstStyle>
            <a:lvl1pPr marL="0" indent="0">
              <a:buFont typeface="+mj-lt"/>
              <a:buNone/>
              <a:defRPr sz="900" i="1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14915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ternal 1-Pa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52400"/>
            <a:ext cx="1310557" cy="893562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28600" y="3200400"/>
            <a:ext cx="2282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Why are we launching this product?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8600" y="4217963"/>
            <a:ext cx="2550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baseline="0" dirty="0"/>
              <a:t>Operator Features-Advantages-Benefits:</a:t>
            </a:r>
            <a:endParaRPr lang="en-US" sz="1100" b="1" i="1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" y="5257800"/>
            <a:ext cx="2651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Distributor F</a:t>
            </a:r>
            <a:r>
              <a:rPr lang="en-US" sz="1100" b="1" i="1" baseline="0" dirty="0"/>
              <a:t>eatures-Advantages-Benefits:</a:t>
            </a:r>
            <a:endParaRPr lang="en-US" sz="1100" b="1" i="1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" y="6183924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Cutting Tips: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7086600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Marketing Support: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0" y="228600"/>
            <a:ext cx="5105400" cy="758507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066800"/>
            <a:ext cx="6858000" cy="8382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841" y="1981200"/>
            <a:ext cx="4404360" cy="1219200"/>
          </a:xfrm>
          <a:noFill/>
        </p:spPr>
        <p:txBody>
          <a:bodyPr>
            <a:normAutofit/>
          </a:bodyPr>
          <a:lstStyle>
            <a:lvl1pPr marL="234950" indent="-234950"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43840" y="3429000"/>
            <a:ext cx="6858000" cy="82296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800600" y="1981200"/>
            <a:ext cx="2301240" cy="12192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" y="4457700"/>
            <a:ext cx="6858000" cy="82296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3840" y="5486400"/>
            <a:ext cx="6858000" cy="73152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840" y="6423660"/>
            <a:ext cx="6858000" cy="68580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243840" y="7315200"/>
            <a:ext cx="6858000" cy="685800"/>
          </a:xfrm>
          <a:noFill/>
          <a:ln w="19050" cap="flat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43840" y="8077200"/>
            <a:ext cx="6858000" cy="10668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243840" y="9214338"/>
            <a:ext cx="6858000" cy="234462"/>
          </a:xfrm>
          <a:noFill/>
        </p:spPr>
        <p:txBody>
          <a:bodyPr>
            <a:noAutofit/>
          </a:bodyPr>
          <a:lstStyle>
            <a:lvl1pPr marL="0" indent="0">
              <a:buFont typeface="+mj-lt"/>
              <a:buNone/>
              <a:defRPr sz="900" i="1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87192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Internal 1-Pa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Content Placeholder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19357"/>
            <a:ext cx="1705708" cy="529520"/>
          </a:xfrm>
          <a:prstGeom prst="rect">
            <a:avLst/>
          </a:prstGeom>
        </p:spPr>
      </p:pic>
      <p:sp>
        <p:nvSpPr>
          <p:cNvPr id="14" name="TextBox 13"/>
          <p:cNvSpPr txBox="1"/>
          <p:nvPr userDrawn="1"/>
        </p:nvSpPr>
        <p:spPr>
          <a:xfrm>
            <a:off x="228600" y="3200400"/>
            <a:ext cx="2282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Why are we launching this product?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8600" y="4217963"/>
            <a:ext cx="2550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baseline="0" dirty="0"/>
              <a:t>Operator Features-Advantages-Benefits:</a:t>
            </a:r>
            <a:endParaRPr lang="en-US" sz="1100" b="1" i="1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" y="5257800"/>
            <a:ext cx="2651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Distributor F</a:t>
            </a:r>
            <a:r>
              <a:rPr lang="en-US" sz="1100" b="1" i="1" baseline="0" dirty="0"/>
              <a:t>eatures-Advantages-Benefits:</a:t>
            </a:r>
            <a:endParaRPr lang="en-US" sz="1100" b="1" i="1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" y="6183924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Cutting Tips: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7086600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Marketing Support: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0" y="228600"/>
            <a:ext cx="5105400" cy="758507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066800"/>
            <a:ext cx="6858000" cy="8382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841" y="1981200"/>
            <a:ext cx="4404360" cy="1219200"/>
          </a:xfrm>
          <a:noFill/>
        </p:spPr>
        <p:txBody>
          <a:bodyPr>
            <a:normAutofit/>
          </a:bodyPr>
          <a:lstStyle>
            <a:lvl1pPr marL="234950" indent="-234950"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43840" y="3429000"/>
            <a:ext cx="6858000" cy="82296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800600" y="1981200"/>
            <a:ext cx="2301240" cy="12192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" y="4457700"/>
            <a:ext cx="6858000" cy="82296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3840" y="5486400"/>
            <a:ext cx="6858000" cy="73152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840" y="6423660"/>
            <a:ext cx="6858000" cy="6858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243840" y="7315200"/>
            <a:ext cx="6858000" cy="6858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43840" y="8077200"/>
            <a:ext cx="6858000" cy="10668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243840" y="9214338"/>
            <a:ext cx="6858000" cy="234462"/>
          </a:xfrm>
          <a:noFill/>
        </p:spPr>
        <p:txBody>
          <a:bodyPr>
            <a:noAutofit/>
          </a:bodyPr>
          <a:lstStyle>
            <a:lvl1pPr marL="0" indent="0">
              <a:buFont typeface="+mj-lt"/>
              <a:buNone/>
              <a:defRPr sz="900" i="1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465991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Internal 1-Pa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228600" y="3200400"/>
            <a:ext cx="2282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Why are we launching this product?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8600" y="4217963"/>
            <a:ext cx="2550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baseline="0" dirty="0"/>
              <a:t>Operator Features-Advantages-Benefits:</a:t>
            </a:r>
            <a:endParaRPr lang="en-US" sz="1100" b="1" i="1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" y="5257800"/>
            <a:ext cx="2651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Distributor F</a:t>
            </a:r>
            <a:r>
              <a:rPr lang="en-US" sz="1100" b="1" i="1" baseline="0" dirty="0"/>
              <a:t>eatures-Advantages-Benefits:</a:t>
            </a:r>
            <a:endParaRPr lang="en-US" sz="1100" b="1" i="1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" y="6183924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Cutting Tips: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7086600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Marketing Support: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0" y="228600"/>
            <a:ext cx="5105400" cy="758507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066800"/>
            <a:ext cx="6858000" cy="8382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841" y="1981200"/>
            <a:ext cx="4404360" cy="1219200"/>
          </a:xfrm>
          <a:noFill/>
        </p:spPr>
        <p:txBody>
          <a:bodyPr>
            <a:normAutofit/>
          </a:bodyPr>
          <a:lstStyle>
            <a:lvl1pPr marL="234950" indent="-234950"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43840" y="3429000"/>
            <a:ext cx="6858000" cy="822960"/>
          </a:xfr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800600" y="1981200"/>
            <a:ext cx="2301240" cy="12192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" y="4457700"/>
            <a:ext cx="6858000" cy="822960"/>
          </a:xfr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3840" y="5486400"/>
            <a:ext cx="6858000" cy="731520"/>
          </a:xfr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840" y="6423660"/>
            <a:ext cx="6858000" cy="685800"/>
          </a:xfr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243840" y="7315200"/>
            <a:ext cx="6858000" cy="685800"/>
          </a:xfrm>
          <a:ln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43840" y="8077200"/>
            <a:ext cx="6858000" cy="10668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243840" y="9214338"/>
            <a:ext cx="6858000" cy="234462"/>
          </a:xfrm>
          <a:noFill/>
        </p:spPr>
        <p:txBody>
          <a:bodyPr>
            <a:noAutofit/>
          </a:bodyPr>
          <a:lstStyle>
            <a:lvl1pPr marL="0" indent="0">
              <a:buFont typeface="+mj-lt"/>
              <a:buNone/>
              <a:defRPr sz="900" i="1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752" y="329184"/>
            <a:ext cx="1450848" cy="585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7652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ternal 1-Pa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228600" y="3200400"/>
            <a:ext cx="2282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Why are we launching this product?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8600" y="4217963"/>
            <a:ext cx="2550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baseline="0" dirty="0"/>
              <a:t>Operator Features-Advantages-Benefits:</a:t>
            </a:r>
            <a:endParaRPr lang="en-US" sz="1100" b="1" i="1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" y="5257800"/>
            <a:ext cx="2651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Distributor F</a:t>
            </a:r>
            <a:r>
              <a:rPr lang="en-US" sz="1100" b="1" i="1" baseline="0" dirty="0"/>
              <a:t>eatures-Advantages-Benefits:</a:t>
            </a:r>
            <a:endParaRPr lang="en-US" sz="1100" b="1" i="1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" y="6183924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Cutting Tips: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7086600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Marketing Support: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0" y="228600"/>
            <a:ext cx="5105400" cy="758507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066800"/>
            <a:ext cx="6858000" cy="8382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841" y="1981200"/>
            <a:ext cx="4404360" cy="1219200"/>
          </a:xfrm>
          <a:noFill/>
        </p:spPr>
        <p:txBody>
          <a:bodyPr>
            <a:normAutofit/>
          </a:bodyPr>
          <a:lstStyle>
            <a:lvl1pPr marL="234950" indent="-234950"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43840" y="3429000"/>
            <a:ext cx="6858000" cy="82296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800600" y="1981200"/>
            <a:ext cx="2301240" cy="12192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" y="4457700"/>
            <a:ext cx="6858000" cy="82296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3840" y="5486400"/>
            <a:ext cx="6858000" cy="73152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840" y="6423660"/>
            <a:ext cx="6858000" cy="6858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243840" y="7315200"/>
            <a:ext cx="6858000" cy="685800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43840" y="8077200"/>
            <a:ext cx="6858000" cy="10668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243840" y="9214338"/>
            <a:ext cx="6858000" cy="234462"/>
          </a:xfrm>
          <a:noFill/>
        </p:spPr>
        <p:txBody>
          <a:bodyPr>
            <a:noAutofit/>
          </a:bodyPr>
          <a:lstStyle>
            <a:lvl1pPr marL="0" indent="0">
              <a:buFont typeface="+mj-lt"/>
              <a:buNone/>
              <a:defRPr sz="900" i="1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9" name="Picture 2" descr="http://www.on-pointgroup.com/images/logoAnchor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04800"/>
            <a:ext cx="1725163" cy="5349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4915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Internal 1-Pa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228600" y="3200400"/>
            <a:ext cx="2282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Why are we launching this product?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8600" y="4217963"/>
            <a:ext cx="2550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baseline="0" dirty="0"/>
              <a:t>Operator Features-Advantages-Benefits:</a:t>
            </a:r>
            <a:endParaRPr lang="en-US" sz="1100" b="1" i="1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" y="5257800"/>
            <a:ext cx="2651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Distributor F</a:t>
            </a:r>
            <a:r>
              <a:rPr lang="en-US" sz="1100" b="1" i="1" baseline="0" dirty="0"/>
              <a:t>eatures-Advantages-Benefits:</a:t>
            </a:r>
            <a:endParaRPr lang="en-US" sz="1100" b="1" i="1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" y="6183924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Cutting Tips: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7086600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Marketing Support: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0" y="228600"/>
            <a:ext cx="5105400" cy="758507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066800"/>
            <a:ext cx="6858000" cy="8382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841" y="1981200"/>
            <a:ext cx="4404360" cy="1219200"/>
          </a:xfrm>
          <a:noFill/>
        </p:spPr>
        <p:txBody>
          <a:bodyPr>
            <a:normAutofit/>
          </a:bodyPr>
          <a:lstStyle>
            <a:lvl1pPr marL="234950" indent="-234950"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43840" y="3429000"/>
            <a:ext cx="6858000" cy="822960"/>
          </a:xfrm>
          <a:noFill/>
          <a:ln w="19050" cap="flat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800600" y="1981200"/>
            <a:ext cx="2301240" cy="12192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" y="4457700"/>
            <a:ext cx="6858000" cy="822960"/>
          </a:xfrm>
          <a:noFill/>
          <a:ln w="19050" cap="flat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3840" y="5486400"/>
            <a:ext cx="6858000" cy="731520"/>
          </a:xfrm>
          <a:noFill/>
          <a:ln w="19050" cap="flat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840" y="6423660"/>
            <a:ext cx="6858000" cy="685800"/>
          </a:xfrm>
          <a:noFill/>
          <a:ln w="19050" cap="flat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243840" y="7315200"/>
            <a:ext cx="6858000" cy="685800"/>
          </a:xfrm>
          <a:noFill/>
          <a:ln w="19050" cap="flat">
            <a:solidFill>
              <a:srgbClr val="0070C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43840" y="8077200"/>
            <a:ext cx="6858000" cy="10668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243840" y="9214338"/>
            <a:ext cx="6858000" cy="234462"/>
          </a:xfrm>
          <a:noFill/>
        </p:spPr>
        <p:txBody>
          <a:bodyPr>
            <a:noAutofit/>
          </a:bodyPr>
          <a:lstStyle>
            <a:lvl1pPr marL="0" indent="0">
              <a:buFont typeface="+mj-lt"/>
              <a:buNone/>
              <a:defRPr sz="900" i="1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228600"/>
            <a:ext cx="870592" cy="75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1660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Internal 1-Pa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 userDrawn="1"/>
        </p:nvSpPr>
        <p:spPr>
          <a:xfrm>
            <a:off x="228600" y="3200400"/>
            <a:ext cx="228299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Why are we launching this product?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28600" y="4217963"/>
            <a:ext cx="25506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baseline="0" dirty="0"/>
              <a:t>Operator Features-Advantages-Benefits:</a:t>
            </a:r>
            <a:endParaRPr lang="en-US" sz="1100" b="1" i="1" dirty="0"/>
          </a:p>
        </p:txBody>
      </p:sp>
      <p:sp>
        <p:nvSpPr>
          <p:cNvPr id="16" name="TextBox 15"/>
          <p:cNvSpPr txBox="1"/>
          <p:nvPr userDrawn="1"/>
        </p:nvSpPr>
        <p:spPr>
          <a:xfrm>
            <a:off x="228600" y="5257800"/>
            <a:ext cx="265168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Distributor F</a:t>
            </a:r>
            <a:r>
              <a:rPr lang="en-US" sz="1100" b="1" i="1" baseline="0" dirty="0"/>
              <a:t>eatures-Advantages-Benefits:</a:t>
            </a:r>
            <a:endParaRPr lang="en-US" sz="1100" b="1" i="1" dirty="0"/>
          </a:p>
        </p:txBody>
      </p:sp>
      <p:sp>
        <p:nvSpPr>
          <p:cNvPr id="17" name="TextBox 16"/>
          <p:cNvSpPr txBox="1"/>
          <p:nvPr userDrawn="1"/>
        </p:nvSpPr>
        <p:spPr>
          <a:xfrm>
            <a:off x="228600" y="6183924"/>
            <a:ext cx="92044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Cutting Tips: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28600" y="7086600"/>
            <a:ext cx="133081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1" i="1" dirty="0"/>
              <a:t>Marketing Support: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6440" y="228600"/>
            <a:ext cx="5105400" cy="758507"/>
          </a:xfrm>
          <a:noFill/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3840" y="1066800"/>
            <a:ext cx="6858000" cy="838200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/>
          </p:nvPr>
        </p:nvSpPr>
        <p:spPr>
          <a:xfrm>
            <a:off x="243841" y="1981200"/>
            <a:ext cx="4404360" cy="1219200"/>
          </a:xfrm>
          <a:noFill/>
        </p:spPr>
        <p:txBody>
          <a:bodyPr>
            <a:normAutofit/>
          </a:bodyPr>
          <a:lstStyle>
            <a:lvl1pPr marL="234950" indent="-234950">
              <a:defRPr sz="1600"/>
            </a:lvl1pPr>
            <a:lvl2pPr>
              <a:defRPr sz="14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idx="11"/>
          </p:nvPr>
        </p:nvSpPr>
        <p:spPr>
          <a:xfrm>
            <a:off x="243840" y="3429000"/>
            <a:ext cx="6858000" cy="82296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2"/>
          </p:nvPr>
        </p:nvSpPr>
        <p:spPr>
          <a:xfrm>
            <a:off x="4800600" y="1981200"/>
            <a:ext cx="2301240" cy="12192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800"/>
            </a:lvl2pPr>
            <a:lvl3pPr>
              <a:defRPr sz="1600"/>
            </a:lvl3pPr>
          </a:lstStyle>
          <a:p>
            <a:pPr lvl="0"/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243840" y="4457700"/>
            <a:ext cx="6858000" cy="82296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4"/>
          </p:nvPr>
        </p:nvSpPr>
        <p:spPr>
          <a:xfrm>
            <a:off x="243840" y="5486400"/>
            <a:ext cx="6858000" cy="73152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buFont typeface="+mj-lt"/>
              <a:buAutoNum type="arabicPeriod"/>
              <a:defRPr sz="1100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5"/>
          </p:nvPr>
        </p:nvSpPr>
        <p:spPr>
          <a:xfrm>
            <a:off x="243840" y="6423660"/>
            <a:ext cx="6858000" cy="6858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Content Placeholder 2"/>
          <p:cNvSpPr>
            <a:spLocks noGrp="1"/>
          </p:cNvSpPr>
          <p:nvPr>
            <p:ph idx="16"/>
          </p:nvPr>
        </p:nvSpPr>
        <p:spPr>
          <a:xfrm>
            <a:off x="243840" y="7315200"/>
            <a:ext cx="6858000" cy="685800"/>
          </a:xfr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none"/>
        </p:style>
        <p:txBody>
          <a:bodyPr>
            <a:normAutofit/>
          </a:bodyPr>
          <a:lstStyle>
            <a:lvl1pPr marL="234950" indent="-234950">
              <a:defRPr sz="11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0" name="Content Placeholder 2"/>
          <p:cNvSpPr>
            <a:spLocks noGrp="1"/>
          </p:cNvSpPr>
          <p:nvPr>
            <p:ph idx="17"/>
          </p:nvPr>
        </p:nvSpPr>
        <p:spPr>
          <a:xfrm>
            <a:off x="243840" y="8077200"/>
            <a:ext cx="6858000" cy="1066800"/>
          </a:xfrm>
          <a:noFill/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200"/>
            </a:lvl3pPr>
          </a:lstStyle>
          <a:p>
            <a:pPr lvl="0"/>
            <a:endParaRPr lang="en-US" dirty="0"/>
          </a:p>
        </p:txBody>
      </p:sp>
      <p:sp>
        <p:nvSpPr>
          <p:cNvPr id="21" name="Content Placeholder 2"/>
          <p:cNvSpPr>
            <a:spLocks noGrp="1"/>
          </p:cNvSpPr>
          <p:nvPr>
            <p:ph idx="18"/>
          </p:nvPr>
        </p:nvSpPr>
        <p:spPr>
          <a:xfrm>
            <a:off x="243840" y="9214338"/>
            <a:ext cx="6858000" cy="234462"/>
          </a:xfrm>
          <a:noFill/>
        </p:spPr>
        <p:txBody>
          <a:bodyPr>
            <a:noAutofit/>
          </a:bodyPr>
          <a:lstStyle>
            <a:lvl1pPr marL="0" indent="0">
              <a:buFont typeface="+mj-lt"/>
              <a:buNone/>
              <a:defRPr sz="900" i="1"/>
            </a:lvl1pPr>
            <a:lvl2pPr>
              <a:buFont typeface="+mj-lt"/>
              <a:buAutoNum type="arabicPeriod"/>
              <a:defRPr sz="1200"/>
            </a:lvl2pPr>
            <a:lvl3pPr>
              <a:defRPr sz="1200"/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21" y="228600"/>
            <a:ext cx="1497162" cy="7392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3394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81200" y="384493"/>
            <a:ext cx="4968240" cy="7585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1371600"/>
            <a:ext cx="6583680" cy="784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807853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3" r:id="rId3"/>
    <p:sldLayoutId id="2147483655" r:id="rId4"/>
    <p:sldLayoutId id="2147483656" r:id="rId5"/>
    <p:sldLayoutId id="2147483659" r:id="rId6"/>
    <p:sldLayoutId id="2147483654" r:id="rId7"/>
    <p:sldLayoutId id="2147483657" r:id="rId8"/>
    <p:sldLayoutId id="2147483658" r:id="rId9"/>
    <p:sldLayoutId id="2147483652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2400" y="152400"/>
            <a:ext cx="7010400" cy="30480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Stocking Sheet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599" y="842912"/>
            <a:ext cx="6858000" cy="457200"/>
          </a:xfrm>
        </p:spPr>
        <p:txBody>
          <a:bodyPr>
            <a:normAutofit/>
          </a:bodyPr>
          <a:lstStyle/>
          <a:p>
            <a:r>
              <a:rPr lang="en-US" dirty="0"/>
              <a:t>SKU # 1000010831</a:t>
            </a:r>
          </a:p>
        </p:txBody>
      </p:sp>
      <p:sp>
        <p:nvSpPr>
          <p:cNvPr id="17" name="Content Placeholder 7"/>
          <p:cNvSpPr>
            <a:spLocks noGrp="1"/>
          </p:cNvSpPr>
          <p:nvPr>
            <p:ph idx="20"/>
          </p:nvPr>
        </p:nvSpPr>
        <p:spPr>
          <a:xfrm>
            <a:off x="304800" y="9267704"/>
            <a:ext cx="6797040" cy="436159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Available for order starting 1/13/2023</a:t>
            </a:r>
          </a:p>
        </p:txBody>
      </p:sp>
      <p:graphicFrame>
        <p:nvGraphicFramePr>
          <p:cNvPr id="20" name="Table 1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6024096"/>
              </p:ext>
            </p:extLst>
          </p:nvPr>
        </p:nvGraphicFramePr>
        <p:xfrm>
          <a:off x="170690" y="1267289"/>
          <a:ext cx="7010399" cy="1739442"/>
        </p:xfrm>
        <a:graphic>
          <a:graphicData uri="http://schemas.openxmlformats.org/drawingml/2006/table">
            <a:tbl>
              <a:tblPr bandCol="1">
                <a:tableStyleId>{D7AC3CCA-C797-4891-BE02-D94E43425B78}</a:tableStyleId>
              </a:tblPr>
              <a:tblGrid>
                <a:gridCol w="12742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7361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719019">
                <a:tc>
                  <a:txBody>
                    <a:bodyPr/>
                    <a:lstStyle/>
                    <a:p>
                      <a:r>
                        <a:rPr lang="en-US" sz="1100" b="1" dirty="0">
                          <a:solidFill>
                            <a:schemeClr val="tx1"/>
                          </a:solidFill>
                        </a:rPr>
                        <a:t>Description</a:t>
                      </a:r>
                      <a:endParaRPr lang="en-GB" sz="11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Lightly-seasoned Brussels sprout halves with a crispy crust, V’DGZ™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Bruss’lz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 a great addition to any menu. These </a:t>
                      </a:r>
                      <a:r>
                        <a:rPr lang="en-US" sz="11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Bruss’lz</a:t>
                      </a:r>
                      <a:r>
                        <a:rPr lang="en-US" sz="11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aren’t the Brussel Sprouts that you hated as a kid, with a crispy crust and flavorful center they are a</a:t>
                      </a:r>
                      <a:r>
                        <a:rPr lang="en-US" sz="1100" b="0" dirty="0">
                          <a:solidFill>
                            <a:srgbClr val="FF0000"/>
                          </a:solidFill>
                        </a:rPr>
                        <a:t> </a:t>
                      </a:r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versatile product that shines as a great item to incorporate across your menu.</a:t>
                      </a:r>
                      <a:endParaRPr lang="en-US" sz="11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7442">
                <a:tc gridSpan="2">
                  <a:txBody>
                    <a:bodyPr/>
                    <a:lstStyle/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Versatility Across the Menu – </a:t>
                      </a: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This versatile item is a delicious addition in all aspects of the menu. Whether you  pair with a sauce as an appetizer, add it as a trade-up side option or incorporate it into an entrée – like crispy crouton alternatives in a salad, the opportunities are truly endless  </a:t>
                      </a:r>
                    </a:p>
                    <a:p>
                      <a:pPr marL="342900" marR="0" lvl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AutoNum type="arabicPeriod"/>
                        <a:tabLst/>
                        <a:defRPr/>
                      </a:pPr>
                      <a:r>
                        <a:rPr lang="en-US" sz="1100" b="1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Cooking options– </a:t>
                      </a:r>
                      <a:r>
                        <a:rPr lang="en-US" sz="1100" b="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These are easy to Deep Fry or Bake in Convention Oven, to help meet whatever the needs of your chefs and customers!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5943600" y="9370368"/>
            <a:ext cx="141732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dirty="0"/>
              <a:t>©McCain Foods USA 2022</a:t>
            </a:r>
            <a:endParaRPr lang="en-US" dirty="0"/>
          </a:p>
        </p:txBody>
      </p:sp>
      <p:pic>
        <p:nvPicPr>
          <p:cNvPr id="15" name="Picture 14" descr="A picture containing text, plate, tableware, dishware&#10;&#10;Description automatically generated">
            <a:extLst>
              <a:ext uri="{FF2B5EF4-FFF2-40B4-BE49-F238E27FC236}">
                <a16:creationId xmlns:a16="http://schemas.microsoft.com/office/drawing/2014/main" id="{B561EE90-44F0-4BC5-88FF-AA3477EE515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99" y="457278"/>
            <a:ext cx="1483809" cy="673832"/>
          </a:xfrm>
          <a:prstGeom prst="rect">
            <a:avLst/>
          </a:prstGeom>
        </p:spPr>
      </p:pic>
      <p:graphicFrame>
        <p:nvGraphicFramePr>
          <p:cNvPr id="18" name="Content Placeholder 8">
            <a:extLst>
              <a:ext uri="{FF2B5EF4-FFF2-40B4-BE49-F238E27FC236}">
                <a16:creationId xmlns:a16="http://schemas.microsoft.com/office/drawing/2014/main" id="{93175C5C-C304-4F61-A54A-DB3DC576F9B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810875716"/>
              </p:ext>
            </p:extLst>
          </p:nvPr>
        </p:nvGraphicFramePr>
        <p:xfrm>
          <a:off x="2971801" y="7789274"/>
          <a:ext cx="4190999" cy="1500655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163317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667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910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60500">
                <a:tc>
                  <a:txBody>
                    <a:bodyPr/>
                    <a:lstStyle/>
                    <a:p>
                      <a:pPr algn="l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McCain</a:t>
                      </a:r>
                      <a:r>
                        <a:rPr lang="en-US" sz="1400" b="1" baseline="0" dirty="0">
                          <a:solidFill>
                            <a:schemeClr val="bg1"/>
                          </a:solidFill>
                          <a:latin typeface="+mn-lt"/>
                        </a:rPr>
                        <a:t> DC’s</a:t>
                      </a:r>
                      <a:endParaRPr lang="en-US" sz="14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Price/ Case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>
                          <a:solidFill>
                            <a:schemeClr val="bg1"/>
                          </a:solidFill>
                          <a:latin typeface="+mn-lt"/>
                        </a:rPr>
                        <a:t>Price/ Lb.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620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Plover WI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52.30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4.358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61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Atlanta GA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53.08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4.423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7826305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Burley ID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53.56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4.463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Fort Worth TX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53.44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4.453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4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Grand Island NE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52.96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4.413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44450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Hatfield PA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52.96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4.413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02051">
                <a:tc>
                  <a:txBody>
                    <a:bodyPr/>
                    <a:lstStyle/>
                    <a:p>
                      <a:pPr algn="l" fontAlgn="b"/>
                      <a:r>
                        <a:rPr lang="en-US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Rochelle IL</a:t>
                      </a:r>
                    </a:p>
                  </a:txBody>
                  <a:tcPr marL="6350" marR="6350" marT="635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52.48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$   4.373 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pic>
        <p:nvPicPr>
          <p:cNvPr id="19" name="Picture 18" descr="A plate of fried chicken&#10;&#10;Description automatically generated with low confidence">
            <a:extLst>
              <a:ext uri="{FF2B5EF4-FFF2-40B4-BE49-F238E27FC236}">
                <a16:creationId xmlns:a16="http://schemas.microsoft.com/office/drawing/2014/main" id="{06BE46CE-23FB-404D-BA59-FEB9F0DB6D4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1" y="3165564"/>
            <a:ext cx="1837944" cy="13784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31A3C5AD-493C-49CA-97B3-6E0B5DF3C1C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48315"/>
          <a:stretch/>
        </p:blipFill>
        <p:spPr>
          <a:xfrm>
            <a:off x="2630595" y="470038"/>
            <a:ext cx="2292820" cy="467103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F75439A-A769-479C-A289-A87EA6554370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7772" t="17468" r="24990" b="35292"/>
          <a:stretch/>
        </p:blipFill>
        <p:spPr>
          <a:xfrm>
            <a:off x="4010586" y="4702855"/>
            <a:ext cx="1837944" cy="14073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893C5E01-0D7F-4039-8D6D-B66E0EB5DC9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19333" t="25629" r="13667" b="7371"/>
          <a:stretch/>
        </p:blipFill>
        <p:spPr>
          <a:xfrm>
            <a:off x="5324856" y="6313993"/>
            <a:ext cx="1837944" cy="1372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graphicFrame>
        <p:nvGraphicFramePr>
          <p:cNvPr id="27" name="Content Placeholder 8">
            <a:extLst>
              <a:ext uri="{FF2B5EF4-FFF2-40B4-BE49-F238E27FC236}">
                <a16:creationId xmlns:a16="http://schemas.microsoft.com/office/drawing/2014/main" id="{6C33C021-6E73-41A5-AB50-B21D877A9B1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8391391"/>
              </p:ext>
            </p:extLst>
          </p:nvPr>
        </p:nvGraphicFramePr>
        <p:xfrm>
          <a:off x="171642" y="3156255"/>
          <a:ext cx="2743200" cy="6122056"/>
        </p:xfrm>
        <a:graphic>
          <a:graphicData uri="http://schemas.openxmlformats.org/drawingml/2006/table">
            <a:tbl>
              <a:tblPr bandRow="1">
                <a:tableStyleId>{073A0DAA-6AF3-43AB-8588-CEC1D06C72B9}</a:tableStyleId>
              </a:tblPr>
              <a:tblGrid>
                <a:gridCol w="8568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863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2204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Item Code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r>
                        <a:rPr lang="en-US" sz="8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1000010831</a:t>
                      </a:r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204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12-Digit UPC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072714008214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204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14-Digit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Code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lvl="0" algn="l">
                        <a:buNone/>
                      </a:pPr>
                      <a:r>
                        <a:rPr lang="en-US" sz="800" b="0" i="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10072714008211</a:t>
                      </a:r>
                      <a:endParaRPr lang="en-US" sz="8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35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Case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Pack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4/3 lbs. poly bags in a corrugated shipping case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204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Case Net Wt.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12 lbs.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204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Case Gross Wt.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13.16 lbs.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204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Case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Cube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.806 c.f. 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04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Case Dimensions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16.0” x 12” x 7.25” (LxWxH)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388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Pallet Dimensions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48” x 40” x 92” (LxWxH)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204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Cases/Layer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10 cs.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204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Layers/Pallet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12 layers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2041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Cases/Pallet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120 cs.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49160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Cooking Instructions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-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from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 Frozen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Caution: ice crystals on frozen food can cause spattering when added to hot oil. Add product carefully.</a:t>
                      </a:r>
                    </a:p>
                    <a:p>
                      <a:pPr marL="457200" lvl="1" indent="-401638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• Product must be fully cooked.</a:t>
                      </a:r>
                    </a:p>
                    <a:p>
                      <a:pPr marL="457200" lvl="1" indent="-401638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• Do not allow product to thaw.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Cooking instructions</a:t>
                      </a:r>
                    </a:p>
                    <a:p>
                      <a:r>
                        <a:rPr lang="en-US" sz="800" b="1" u="sng" dirty="0">
                          <a:solidFill>
                            <a:schemeClr val="tx1"/>
                          </a:solidFill>
                        </a:rPr>
                        <a:t>Deep fry: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fry frozen product at 350° f for 3 ¾ minutes.</a:t>
                      </a:r>
                    </a:p>
                    <a:p>
                      <a:r>
                        <a:rPr lang="en-US" sz="800" b="1" u="sng" dirty="0">
                          <a:solidFill>
                            <a:schemeClr val="tx1"/>
                          </a:solidFill>
                        </a:rPr>
                        <a:t>Convection oven: 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preheat oven to 450° f with low fan. Place frozen product in a single layer on a sheet Pan and bake for 10 minutes.</a:t>
                      </a:r>
                    </a:p>
                    <a:p>
                      <a:endParaRPr lang="en-US" sz="800" dirty="0">
                        <a:solidFill>
                          <a:schemeClr val="tx1"/>
                        </a:solidFill>
                      </a:endParaRP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Not designed for microwave preparation.</a:t>
                      </a:r>
                    </a:p>
                    <a:p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Caution: product will be hot.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74536"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Avg PC Ct (</a:t>
                      </a:r>
                      <a:r>
                        <a:rPr lang="en-US" sz="800" dirty="0" err="1">
                          <a:solidFill>
                            <a:schemeClr val="tx1"/>
                          </a:solidFill>
                          <a:latin typeface="+mn-lt"/>
                        </a:rPr>
                        <a:t>LB</a:t>
                      </a:r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): L/H (Avg)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40-50 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441656485"/>
                  </a:ext>
                </a:extLst>
              </a:tr>
              <a:tr h="228600">
                <a:tc>
                  <a:txBody>
                    <a:bodyPr/>
                    <a:lstStyle/>
                    <a:p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Operator Price/PC</a:t>
                      </a: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>
                          <a:solidFill>
                            <a:schemeClr val="tx1"/>
                          </a:solidFill>
                          <a:latin typeface="+mn-lt"/>
                        </a:rPr>
                        <a:t>$</a:t>
                      </a:r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0.12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val="2945366826"/>
                  </a:ext>
                </a:extLst>
              </a:tr>
              <a:tr h="36226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Operator Price/Serving</a:t>
                      </a:r>
                    </a:p>
                    <a:p>
                      <a:r>
                        <a:rPr lang="en-US" sz="800" baseline="0" dirty="0" smtClean="0">
                          <a:solidFill>
                            <a:schemeClr val="tx1"/>
                          </a:solidFill>
                          <a:latin typeface="+mn-lt"/>
                        </a:rPr>
                        <a:t>(16 </a:t>
                      </a:r>
                      <a:r>
                        <a:rPr lang="en-US" sz="800" baseline="0" dirty="0">
                          <a:solidFill>
                            <a:schemeClr val="tx1"/>
                          </a:solidFill>
                          <a:latin typeface="+mn-lt"/>
                        </a:rPr>
                        <a:t>Pieces) 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800" dirty="0" smtClean="0">
                          <a:solidFill>
                            <a:schemeClr val="tx1"/>
                          </a:solidFill>
                          <a:latin typeface="+mn-lt"/>
                        </a:rPr>
                        <a:t>$1.93</a:t>
                      </a:r>
                      <a:endParaRPr lang="en-US" sz="8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3714430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964DC377-2645-7110-A862-BFDA1FBC17B2}"/>
              </a:ext>
            </a:extLst>
          </p:cNvPr>
          <p:cNvSpPr txBox="1"/>
          <p:nvPr/>
        </p:nvSpPr>
        <p:spPr>
          <a:xfrm>
            <a:off x="4955967" y="3607713"/>
            <a:ext cx="148951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err="1"/>
              <a:t>Brussl’z</a:t>
            </a:r>
            <a:r>
              <a:rPr lang="en-US" sz="1100" dirty="0"/>
              <a:t> Appetizer with</a:t>
            </a:r>
          </a:p>
          <a:p>
            <a:r>
              <a:rPr lang="en-US" sz="1100" dirty="0"/>
              <a:t>dipping sauce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C2BC9C-A9E8-CBDF-6795-60E5DE2FED69}"/>
              </a:ext>
            </a:extLst>
          </p:cNvPr>
          <p:cNvSpPr txBox="1"/>
          <p:nvPr/>
        </p:nvSpPr>
        <p:spPr>
          <a:xfrm>
            <a:off x="5874552" y="5211990"/>
            <a:ext cx="126900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Spicy garlic </a:t>
            </a:r>
            <a:r>
              <a:rPr lang="en-US" sz="1100" dirty="0" err="1"/>
              <a:t>Brussl’z</a:t>
            </a:r>
            <a:r>
              <a:rPr lang="en-US" sz="1100" dirty="0"/>
              <a:t> appetizer with dipping sauce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23FF70-4D66-95CA-BD2B-EFD356482759}"/>
              </a:ext>
            </a:extLst>
          </p:cNvPr>
          <p:cNvSpPr txBox="1"/>
          <p:nvPr/>
        </p:nvSpPr>
        <p:spPr>
          <a:xfrm>
            <a:off x="3990266" y="6561434"/>
            <a:ext cx="1377300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Entrée as a Tex-Mex </a:t>
            </a:r>
          </a:p>
          <a:p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chicken salad with </a:t>
            </a:r>
          </a:p>
          <a:p>
            <a:r>
              <a:rPr lang="en-US" sz="1100" b="0" i="0" u="none" strike="noStrike" dirty="0" err="1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Brussl’z</a:t>
            </a:r>
            <a:r>
              <a:rPr lang="en-US" sz="1100" b="0" i="0" u="none" strike="noStrike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 croutons</a:t>
            </a:r>
            <a:endParaRPr lang="en-US" sz="1100" dirty="0"/>
          </a:p>
        </p:txBody>
      </p:sp>
      <p:sp>
        <p:nvSpPr>
          <p:cNvPr id="23" name="TextBox 22"/>
          <p:cNvSpPr txBox="1"/>
          <p:nvPr/>
        </p:nvSpPr>
        <p:spPr>
          <a:xfrm>
            <a:off x="76201" y="9233356"/>
            <a:ext cx="276804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i="1" dirty="0" smtClean="0"/>
              <a:t>Prices estimated based on FOB/Freight/Distributor Mark Up</a:t>
            </a:r>
            <a:endParaRPr lang="en-US" sz="800" i="1" dirty="0"/>
          </a:p>
        </p:txBody>
      </p:sp>
    </p:spTree>
    <p:extLst>
      <p:ext uri="{BB962C8B-B14F-4D97-AF65-F5344CB8AC3E}">
        <p14:creationId xmlns:p14="http://schemas.microsoft.com/office/powerpoint/2010/main" val="10655954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bb468e91-4997-49cc-975c-5c2ac9356352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56430357804D04F812EACB5601ED12A" ma:contentTypeVersion="15" ma:contentTypeDescription="Create a new document." ma:contentTypeScope="" ma:versionID="c5a32ed10b6fa24dde20cf6f44e99c04">
  <xsd:schema xmlns:xsd="http://www.w3.org/2001/XMLSchema" xmlns:xs="http://www.w3.org/2001/XMLSchema" xmlns:p="http://schemas.microsoft.com/office/2006/metadata/properties" xmlns:ns3="bb468e91-4997-49cc-975c-5c2ac9356352" xmlns:ns4="5bf9091e-10ea-42ed-8860-863cb3ba1f79" targetNamespace="http://schemas.microsoft.com/office/2006/metadata/properties" ma:root="true" ma:fieldsID="e83ee93558c99b97f4aee54e9f1d1213" ns3:_="" ns4:_="">
    <xsd:import namespace="bb468e91-4997-49cc-975c-5c2ac9356352"/>
    <xsd:import namespace="5bf9091e-10ea-42ed-8860-863cb3ba1f7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68e91-4997-49cc-975c-5c2ac935635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bf9091e-10ea-42ed-8860-863cb3ba1f79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3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99ADC44-0E2A-4F4D-9486-9E19AFFB200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1E0BF9-1966-48FC-842A-C120A46E4C82}">
  <ds:schemaRefs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bb468e91-4997-49cc-975c-5c2ac9356352"/>
    <ds:schemaRef ds:uri="http://schemas.microsoft.com/office/2006/metadata/properties"/>
    <ds:schemaRef ds:uri="http://purl.org/dc/terms/"/>
    <ds:schemaRef ds:uri="5bf9091e-10ea-42ed-8860-863cb3ba1f79"/>
    <ds:schemaRef ds:uri="http://schemas.microsoft.com/office/infopath/2007/PartnerControls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CEB8BBF8-CA65-46D2-B822-DCA035830C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68e91-4997-49cc-975c-5c2ac9356352"/>
    <ds:schemaRef ds:uri="5bf9091e-10ea-42ed-8860-863cb3ba1f7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22588</TotalTime>
  <Words>453</Words>
  <Application>Microsoft Office PowerPoint</Application>
  <PresentationFormat>Custom</PresentationFormat>
  <Paragraphs>83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Office Theme</vt:lpstr>
      <vt:lpstr>PowerPoint Presentation</vt:lpstr>
    </vt:vector>
  </TitlesOfParts>
  <Company>McCain Foods Limited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MALONE, RYAN</dc:creator>
  <cp:lastModifiedBy>GEORGAKAKOS, KOSTA</cp:lastModifiedBy>
  <cp:revision>171</cp:revision>
  <cp:lastPrinted>2022-09-20T16:08:04Z</cp:lastPrinted>
  <dcterms:created xsi:type="dcterms:W3CDTF">2015-08-06T14:57:44Z</dcterms:created>
  <dcterms:modified xsi:type="dcterms:W3CDTF">2022-12-01T18:21:36Z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0x010100256430357804D04F812EACB5601ED12A</vt:lpwstr>
  </property>
</Properties>
</file>