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02" r:id="rId11"/>
  </p:sldMasterIdLst>
  <p:notesMasterIdLst>
    <p:notesMasterId r:id="rId13"/>
  </p:notesMasterIdLst>
  <p:handoutMasterIdLst>
    <p:handoutMasterId r:id="rId14"/>
  </p:handoutMasterIdLst>
  <p:sldIdLst>
    <p:sldId id="735" r:id="rId12"/>
  </p:sldIdLst>
  <p:sldSz cx="10058400" cy="7772400"/>
  <p:notesSz cx="7010400" cy="9296400"/>
  <p:custDataLst>
    <p:custData r:id="rId3"/>
    <p:custData r:id="rId1"/>
    <p:custData r:id="rId10"/>
    <p:custData r:id="rId7"/>
    <p:custData r:id="rId5"/>
    <p:custData r:id="rId4"/>
    <p:custData r:id="rId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 baseline="-25000">
        <a:solidFill>
          <a:srgbClr val="005288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 baseline="-25000">
        <a:solidFill>
          <a:srgbClr val="005288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 baseline="-25000">
        <a:solidFill>
          <a:srgbClr val="005288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 baseline="-25000">
        <a:solidFill>
          <a:srgbClr val="005288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 baseline="-25000">
        <a:solidFill>
          <a:srgbClr val="005288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 baseline="-25000">
        <a:solidFill>
          <a:srgbClr val="005288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 baseline="-25000">
        <a:solidFill>
          <a:srgbClr val="005288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 baseline="-25000">
        <a:solidFill>
          <a:srgbClr val="005288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 baseline="-25000">
        <a:solidFill>
          <a:srgbClr val="005288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1160" userDrawn="1">
          <p15:clr>
            <a:srgbClr val="A4A3A4"/>
          </p15:clr>
        </p15:guide>
        <p15:guide id="3" orient="horz" pos="23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CBE"/>
    <a:srgbClr val="0E90E9"/>
    <a:srgbClr val="333333"/>
    <a:srgbClr val="E7E9ED"/>
    <a:srgbClr val="10689B"/>
    <a:srgbClr val="005288"/>
    <a:srgbClr val="A6A6A6"/>
    <a:srgbClr val="96C0E6"/>
    <a:srgbClr val="46464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1" autoAdjust="0"/>
    <p:restoredTop sz="94937" autoAdjust="0"/>
  </p:normalViewPr>
  <p:slideViewPr>
    <p:cSldViewPr>
      <p:cViewPr varScale="1">
        <p:scale>
          <a:sx n="70" d="100"/>
          <a:sy n="70" d="100"/>
        </p:scale>
        <p:origin x="2021" y="53"/>
      </p:cViewPr>
      <p:guideLst>
        <p:guide pos="1160"/>
        <p:guide orient="horz" pos="23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4944" y="96"/>
      </p:cViewPr>
      <p:guideLst>
        <p:guide orient="horz" pos="2928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customXml" Target="../customXml/item1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spcBef>
                <a:spcPct val="50000"/>
              </a:spcBef>
              <a:buFontTx/>
              <a:buChar char="•"/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spcBef>
                <a:spcPct val="50000"/>
              </a:spcBef>
              <a:buFontTx/>
              <a:buChar char="•"/>
              <a:defRPr sz="1200">
                <a:cs typeface="+mn-cs"/>
              </a:defRPr>
            </a:lvl1pPr>
          </a:lstStyle>
          <a:p>
            <a:pPr>
              <a:defRPr/>
            </a:pPr>
            <a:fld id="{A717CE75-59C5-438B-8C63-E8B45F17C531}" type="datetimeFigureOut">
              <a:rPr lang="en-US"/>
              <a:pPr>
                <a:defRPr/>
              </a:pPr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spcBef>
                <a:spcPct val="50000"/>
              </a:spcBef>
              <a:buFontTx/>
              <a:buChar char="•"/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spcBef>
                <a:spcPct val="50000"/>
              </a:spcBef>
              <a:buFontTx/>
              <a:buChar char="•"/>
              <a:defRPr sz="1200">
                <a:cs typeface="+mn-cs"/>
              </a:defRPr>
            </a:lvl1pPr>
          </a:lstStyle>
          <a:p>
            <a:pPr>
              <a:defRPr/>
            </a:pPr>
            <a:fld id="{A9A608E7-5F45-40AA-BB55-7C76E627C5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40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38" tIns="46620" rIns="93238" bIns="46620" numCol="1" anchor="t" anchorCtr="0" compatLnSpc="1">
            <a:prstTxWarp prst="textNoShape">
              <a:avLst/>
            </a:prstTxWarp>
          </a:bodyPr>
          <a:lstStyle>
            <a:lvl1pPr algn="l" defTabSz="932989">
              <a:spcBef>
                <a:spcPct val="0"/>
              </a:spcBef>
              <a:buFontTx/>
              <a:buNone/>
              <a:defRPr sz="1200" baseline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38" tIns="46620" rIns="93238" bIns="46620" numCol="1" anchor="t" anchorCtr="0" compatLnSpc="1">
            <a:prstTxWarp prst="textNoShape">
              <a:avLst/>
            </a:prstTxWarp>
          </a:bodyPr>
          <a:lstStyle>
            <a:lvl1pPr algn="r" defTabSz="932989">
              <a:spcBef>
                <a:spcPct val="0"/>
              </a:spcBef>
              <a:buFontTx/>
              <a:buNone/>
              <a:defRPr sz="1200" baseline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0950" y="698500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8"/>
            <a:ext cx="5607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38" tIns="46620" rIns="93238" bIns="46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38" tIns="46620" rIns="93238" bIns="46620" numCol="1" anchor="b" anchorCtr="0" compatLnSpc="1">
            <a:prstTxWarp prst="textNoShape">
              <a:avLst/>
            </a:prstTxWarp>
          </a:bodyPr>
          <a:lstStyle>
            <a:lvl1pPr algn="l" defTabSz="932989">
              <a:spcBef>
                <a:spcPct val="0"/>
              </a:spcBef>
              <a:buFontTx/>
              <a:buNone/>
              <a:defRPr sz="1200" baseline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38" tIns="46620" rIns="93238" bIns="46620" numCol="1" anchor="b" anchorCtr="0" compatLnSpc="1">
            <a:prstTxWarp prst="textNoShape">
              <a:avLst/>
            </a:prstTxWarp>
          </a:bodyPr>
          <a:lstStyle>
            <a:lvl1pPr algn="r" defTabSz="932989">
              <a:spcBef>
                <a:spcPct val="0"/>
              </a:spcBef>
              <a:buFontTx/>
              <a:buNone/>
              <a:defRPr sz="1200" baseline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F3E2A8B-EA3A-4C63-9409-121B777F3C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84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E2A8B-EA3A-4C63-9409-121B777F3C38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8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75" y="775395"/>
            <a:ext cx="9601250" cy="3072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75" y="1159445"/>
            <a:ext cx="9601250" cy="27651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28575" y="4308655"/>
            <a:ext cx="9601250" cy="29187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66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1585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Rectangle 16"/>
          <p:cNvSpPr>
            <a:spLocks noChangeArrowheads="1"/>
          </p:cNvSpPr>
          <p:nvPr/>
        </p:nvSpPr>
        <p:spPr bwMode="auto">
          <a:xfrm>
            <a:off x="0" y="7543800"/>
            <a:ext cx="9829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spcBef>
                <a:spcPct val="50000"/>
              </a:spcBef>
              <a:buChar char="•"/>
              <a:defRPr sz="1400" baseline="-25000">
                <a:solidFill>
                  <a:srgbClr val="005288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50000"/>
              </a:spcBef>
              <a:buChar char="•"/>
              <a:defRPr sz="1400" baseline="-25000">
                <a:solidFill>
                  <a:srgbClr val="005288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50000"/>
              </a:spcBef>
              <a:buChar char="•"/>
              <a:defRPr sz="1400" baseline="-25000">
                <a:solidFill>
                  <a:srgbClr val="005288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50000"/>
              </a:spcBef>
              <a:buChar char="•"/>
              <a:defRPr sz="1400" baseline="-25000">
                <a:solidFill>
                  <a:srgbClr val="005288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50000"/>
              </a:spcBef>
              <a:buChar char="•"/>
              <a:defRPr sz="1400" baseline="-25000">
                <a:solidFill>
                  <a:srgbClr val="00528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aseline="-25000">
                <a:solidFill>
                  <a:srgbClr val="00528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aseline="-25000">
                <a:solidFill>
                  <a:srgbClr val="00528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aseline="-25000">
                <a:solidFill>
                  <a:srgbClr val="00528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aseline="-25000">
                <a:solidFill>
                  <a:srgbClr val="00528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75F81B-E429-B3F8-377A-B9FA05B6FFDD}"/>
              </a:ext>
            </a:extLst>
          </p:cNvPr>
          <p:cNvCxnSpPr/>
          <p:nvPr userDrawn="1"/>
        </p:nvCxnSpPr>
        <p:spPr bwMode="auto">
          <a:xfrm>
            <a:off x="320040" y="736990"/>
            <a:ext cx="941832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Thrive Frozen Nutrition - Buyer's Guide | Real Seal">
            <a:extLst>
              <a:ext uri="{FF2B5EF4-FFF2-40B4-BE49-F238E27FC236}">
                <a16:creationId xmlns:a16="http://schemas.microsoft.com/office/drawing/2014/main" id="{14537F47-5160-3DC2-E694-955A6CBF52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" y="16316"/>
            <a:ext cx="1675164" cy="68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</p:sldLayoutIdLst>
  <p:hf hdr="0" ftr="0" dt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5288"/>
          </a:solidFill>
          <a:latin typeface="Arial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5288"/>
          </a:solidFill>
          <a:latin typeface="Arial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5288"/>
          </a:solidFill>
          <a:latin typeface="Arial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5288"/>
          </a:solidFill>
          <a:latin typeface="Arial" charset="0"/>
        </a:defRPr>
      </a:lvl5pPr>
      <a:lvl6pPr marL="457200" algn="l" defTabSz="1019175" rtl="0" fontAlgn="base">
        <a:spcBef>
          <a:spcPct val="0"/>
        </a:spcBef>
        <a:spcAft>
          <a:spcPct val="0"/>
        </a:spcAft>
        <a:defRPr sz="1400" b="1">
          <a:solidFill>
            <a:srgbClr val="005288"/>
          </a:solidFill>
          <a:latin typeface="Arial" charset="0"/>
        </a:defRPr>
      </a:lvl6pPr>
      <a:lvl7pPr marL="914400" algn="l" defTabSz="1019175" rtl="0" fontAlgn="base">
        <a:spcBef>
          <a:spcPct val="0"/>
        </a:spcBef>
        <a:spcAft>
          <a:spcPct val="0"/>
        </a:spcAft>
        <a:defRPr sz="1400" b="1">
          <a:solidFill>
            <a:srgbClr val="005288"/>
          </a:solidFill>
          <a:latin typeface="Arial" charset="0"/>
        </a:defRPr>
      </a:lvl7pPr>
      <a:lvl8pPr marL="1371600" algn="l" defTabSz="1019175" rtl="0" fontAlgn="base">
        <a:spcBef>
          <a:spcPct val="0"/>
        </a:spcBef>
        <a:spcAft>
          <a:spcPct val="0"/>
        </a:spcAft>
        <a:defRPr sz="1400" b="1">
          <a:solidFill>
            <a:srgbClr val="005288"/>
          </a:solidFill>
          <a:latin typeface="Arial" charset="0"/>
        </a:defRPr>
      </a:lvl8pPr>
      <a:lvl9pPr marL="1828800" algn="l" defTabSz="1019175" rtl="0" fontAlgn="base">
        <a:spcBef>
          <a:spcPct val="0"/>
        </a:spcBef>
        <a:spcAft>
          <a:spcPct val="0"/>
        </a:spcAft>
        <a:defRPr sz="1400" b="1">
          <a:solidFill>
            <a:srgbClr val="005288"/>
          </a:solidFill>
          <a:latin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SzPct val="75000"/>
        <a:buChar char="o"/>
        <a:defRPr sz="1400">
          <a:solidFill>
            <a:schemeClr val="tx1"/>
          </a:solidFill>
          <a:latin typeface="Arial Narrow" panose="020B0606020202030204" pitchFamily="34" charset="0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Arial Narrow" panose="020B0606020202030204" pitchFamily="34" charset="0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Arial Narrow" panose="020B0606020202030204" pitchFamily="34" charset="0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Arial Narrow" panose="020B0606020202030204" pitchFamily="34" charset="0"/>
        </a:defRPr>
      </a:lvl5pPr>
      <a:lvl6pPr marL="2749550" indent="-254000" algn="l" defTabSz="1019175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464646"/>
          </a:solidFill>
          <a:latin typeface="+mn-lt"/>
        </a:defRPr>
      </a:lvl6pPr>
      <a:lvl7pPr marL="3206750" indent="-254000" algn="l" defTabSz="1019175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464646"/>
          </a:solidFill>
          <a:latin typeface="+mn-lt"/>
        </a:defRPr>
      </a:lvl7pPr>
      <a:lvl8pPr marL="3663950" indent="-254000" algn="l" defTabSz="1019175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464646"/>
          </a:solidFill>
          <a:latin typeface="+mn-lt"/>
        </a:defRPr>
      </a:lvl8pPr>
      <a:lvl9pPr marL="4121150" indent="-254000" algn="l" defTabSz="1019175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46464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jholtz@thriveforhealthcare.co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E39BDD7F-8D51-0220-1302-12E4573A3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80" y="3578960"/>
            <a:ext cx="4723815" cy="19090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73A35B-7D77-2FE8-6722-363B39240D56}"/>
              </a:ext>
            </a:extLst>
          </p:cNvPr>
          <p:cNvSpPr/>
          <p:nvPr/>
        </p:nvSpPr>
        <p:spPr bwMode="auto">
          <a:xfrm>
            <a:off x="382195" y="1885243"/>
            <a:ext cx="4301360" cy="234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F47F5-C078-7E49-C018-079C3EB12171}"/>
              </a:ext>
            </a:extLst>
          </p:cNvPr>
          <p:cNvSpPr/>
          <p:nvPr/>
        </p:nvSpPr>
        <p:spPr bwMode="auto">
          <a:xfrm>
            <a:off x="8984915" y="1895457"/>
            <a:ext cx="955347" cy="234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246F52B-DEB7-D3BD-1C57-CAE632DA4B52}"/>
              </a:ext>
            </a:extLst>
          </p:cNvPr>
          <p:cNvGrpSpPr/>
          <p:nvPr/>
        </p:nvGrpSpPr>
        <p:grpSpPr>
          <a:xfrm>
            <a:off x="228574" y="3321099"/>
            <a:ext cx="4800626" cy="2181409"/>
            <a:chOff x="5473293" y="-2579924"/>
            <a:chExt cx="4400932" cy="2181409"/>
          </a:xfrm>
        </p:grpSpPr>
        <p:sp>
          <p:nvSpPr>
            <p:cNvPr id="47" name="Text Box 5">
              <a:extLst>
                <a:ext uri="{FF2B5EF4-FFF2-40B4-BE49-F238E27FC236}">
                  <a16:creationId xmlns:a16="http://schemas.microsoft.com/office/drawing/2014/main" id="{A9E840A6-4DA4-9BAD-CBF0-F81EA24B7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3293" y="-2318765"/>
              <a:ext cx="4400931" cy="1920250"/>
            </a:xfrm>
            <a:prstGeom prst="rect">
              <a:avLst/>
            </a:prstGeom>
            <a:noFill/>
            <a:ln w="19050">
              <a:solidFill>
                <a:srgbClr val="0E90E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45720" tIns="27432" rIns="45720" bIns="27432"/>
            <a:lstStyle>
              <a:lvl1pPr marL="171450" indent="-171450" algn="l" defTabSz="1019175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742950" indent="-285750" algn="l" defTabSz="1019175" rtl="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Char char="o"/>
                <a:defRPr sz="15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defTabSz="101917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5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defTabSz="101917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5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defTabSz="101917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5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l" defTabSz="1019175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5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l" defTabSz="1019175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5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l" defTabSz="1019175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5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l" defTabSz="1019175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5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just" eaLnBrk="1" hangingPunct="1">
                <a:spcBef>
                  <a:spcPct val="0"/>
                </a:spcBef>
                <a:spcAft>
                  <a:spcPts val="500"/>
                </a:spcAft>
                <a:buClr>
                  <a:srgbClr val="00B050"/>
                </a:buClr>
                <a:defRPr/>
              </a:pPr>
              <a:endParaRPr lang="en-US" sz="1100" kern="0" baseline="0" dirty="0">
                <a:solidFill>
                  <a:schemeClr val="tx1"/>
                </a:solidFill>
                <a:latin typeface="Montserrat" panose="000005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D863034-D3AE-BC6B-C65A-A1A11D812C32}"/>
                </a:ext>
              </a:extLst>
            </p:cNvPr>
            <p:cNvSpPr/>
            <p:nvPr/>
          </p:nvSpPr>
          <p:spPr bwMode="auto">
            <a:xfrm>
              <a:off x="5473294" y="-2579924"/>
              <a:ext cx="4400931" cy="2611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E90E9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1019175" latinLnBrk="0">
                <a:lnSpc>
                  <a:spcPct val="100000"/>
                </a:lnSpc>
                <a:buClrTx/>
                <a:buSzTx/>
                <a:tabLst/>
              </a:pPr>
              <a:r>
                <a:rPr lang="en-US" sz="1300" b="1" baseline="0" dirty="0">
                  <a:solidFill>
                    <a:schemeClr val="tx1"/>
                  </a:solidFill>
                  <a:latin typeface="Montserrat Medium" panose="00000600000000000000" pitchFamily="2" charset="0"/>
                  <a:ea typeface="Roboto" panose="02000000000000000000" pitchFamily="2" charset="0"/>
                </a:rPr>
                <a:t>Technical Specifications</a:t>
              </a:r>
              <a:endParaRPr lang="en-US" sz="1300" b="1" baseline="30000" dirty="0">
                <a:solidFill>
                  <a:schemeClr val="tx1"/>
                </a:solidFill>
                <a:latin typeface="Montserrat Medium" panose="000006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3" name="Text Box 25">
            <a:extLst>
              <a:ext uri="{FF2B5EF4-FFF2-40B4-BE49-F238E27FC236}">
                <a16:creationId xmlns:a16="http://schemas.microsoft.com/office/drawing/2014/main" id="{A940FBB3-0EA2-B2E5-A531-1A645398C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924" y="162223"/>
            <a:ext cx="4196552" cy="447675"/>
          </a:xfrm>
          <a:prstGeom prst="rect">
            <a:avLst/>
          </a:prstGeom>
          <a:noFill/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82588" indent="-382588"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2pPr>
            <a:lvl3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3pPr>
            <a:lvl4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4pPr>
            <a:lvl5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457200" algn="l" defTabSz="1019175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914400" algn="l" defTabSz="1019175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1371600" algn="l" defTabSz="1019175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1828800" algn="l" defTabSz="1019175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300" kern="0" baseline="0" dirty="0">
                <a:latin typeface="Montserrat" panose="00000500000000000000" pitchFamily="2" charset="0"/>
                <a:ea typeface="Roboto" panose="02000000000000000000" pitchFamily="2" charset="0"/>
              </a:rPr>
              <a:t>Ice Cream Inventory Offer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2D5385B-99E8-8D56-7E0A-F4588541BE43}"/>
              </a:ext>
            </a:extLst>
          </p:cNvPr>
          <p:cNvSpPr/>
          <p:nvPr/>
        </p:nvSpPr>
        <p:spPr bwMode="auto">
          <a:xfrm>
            <a:off x="7525525" y="3108618"/>
            <a:ext cx="1497795" cy="393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38725C9-82E3-3FDD-3FFC-40CF58EBBFD7}"/>
              </a:ext>
            </a:extLst>
          </p:cNvPr>
          <p:cNvSpPr/>
          <p:nvPr/>
        </p:nvSpPr>
        <p:spPr bwMode="auto">
          <a:xfrm rot="478761">
            <a:off x="7594274" y="3323861"/>
            <a:ext cx="323575" cy="2161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9A1AFA8-5A5A-FC61-34AC-1A5F192546CE}"/>
              </a:ext>
            </a:extLst>
          </p:cNvPr>
          <p:cNvSpPr/>
          <p:nvPr/>
        </p:nvSpPr>
        <p:spPr bwMode="auto">
          <a:xfrm>
            <a:off x="5442472" y="3194374"/>
            <a:ext cx="1568990" cy="3225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2CFBA1B-9F7D-3CD8-1890-67D88D739AB6}"/>
              </a:ext>
            </a:extLst>
          </p:cNvPr>
          <p:cNvSpPr/>
          <p:nvPr/>
        </p:nvSpPr>
        <p:spPr bwMode="auto">
          <a:xfrm rot="505443">
            <a:off x="6334047" y="3348184"/>
            <a:ext cx="328096" cy="1493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86E2730F-603C-D563-4B70-D91A63EB6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575" y="1274023"/>
            <a:ext cx="3725285" cy="1229597"/>
          </a:xfrm>
          <a:prstGeom prst="rect">
            <a:avLst/>
          </a:prstGeom>
        </p:spPr>
      </p:pic>
      <p:graphicFrame>
        <p:nvGraphicFramePr>
          <p:cNvPr id="106" name="Table 106">
            <a:extLst>
              <a:ext uri="{FF2B5EF4-FFF2-40B4-BE49-F238E27FC236}">
                <a16:creationId xmlns:a16="http://schemas.microsoft.com/office/drawing/2014/main" id="{923550FA-70CD-CE99-A36E-A6577690D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456856"/>
              </p:ext>
            </p:extLst>
          </p:nvPr>
        </p:nvGraphicFramePr>
        <p:xfrm>
          <a:off x="226917" y="5586681"/>
          <a:ext cx="4800624" cy="157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503">
                  <a:extLst>
                    <a:ext uri="{9D8B030D-6E8A-4147-A177-3AD203B41FA5}">
                      <a16:colId xmlns:a16="http://schemas.microsoft.com/office/drawing/2014/main" val="2217413760"/>
                    </a:ext>
                  </a:extLst>
                </a:gridCol>
                <a:gridCol w="1316913">
                  <a:extLst>
                    <a:ext uri="{9D8B030D-6E8A-4147-A177-3AD203B41FA5}">
                      <a16:colId xmlns:a16="http://schemas.microsoft.com/office/drawing/2014/main" val="2808142368"/>
                    </a:ext>
                  </a:extLst>
                </a:gridCol>
                <a:gridCol w="1600208">
                  <a:extLst>
                    <a:ext uri="{9D8B030D-6E8A-4147-A177-3AD203B41FA5}">
                      <a16:colId xmlns:a16="http://schemas.microsoft.com/office/drawing/2014/main" val="2310666125"/>
                    </a:ext>
                  </a:extLst>
                </a:gridCol>
              </a:tblGrid>
              <a:tr h="26235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Offer</a:t>
                      </a: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394727"/>
                  </a:ext>
                </a:extLst>
              </a:tr>
              <a:tr h="262352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Flavor</a:t>
                      </a: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Cases</a:t>
                      </a: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958957"/>
                  </a:ext>
                </a:extLst>
              </a:tr>
              <a:tr h="26235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ontserrat" panose="00000500000000000000" pitchFamily="2" charset="0"/>
                        </a:rPr>
                        <a:t>Mint Chocolate Chip</a:t>
                      </a: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anose="00000500000000000000" pitchFamily="2" charset="0"/>
                        </a:rPr>
                        <a:t>1,791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anose="00000500000000000000" pitchFamily="2" charset="0"/>
                        </a:rPr>
                        <a:t>$18.00/case OBO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35007"/>
                  </a:ext>
                </a:extLst>
              </a:tr>
              <a:tr h="26235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ontserrat" panose="00000500000000000000" pitchFamily="2" charset="0"/>
                        </a:rPr>
                        <a:t>Chocolate Fudge</a:t>
                      </a: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anose="00000500000000000000" pitchFamily="2" charset="0"/>
                        </a:rPr>
                        <a:t>2,141</a:t>
                      </a: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50510"/>
                  </a:ext>
                </a:extLst>
              </a:tr>
              <a:tr h="26235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ontserrat" panose="00000500000000000000" pitchFamily="2" charset="0"/>
                        </a:rPr>
                        <a:t>Vanilla w/ Caramel Swirl</a:t>
                      </a: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anose="00000500000000000000" pitchFamily="2" charset="0"/>
                        </a:rPr>
                        <a:t>2,027</a:t>
                      </a: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92036"/>
                  </a:ext>
                </a:extLst>
              </a:tr>
              <a:tr h="26235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ontserrat" panose="00000500000000000000" pitchFamily="2" charset="0"/>
                        </a:rPr>
                        <a:t>Vanilla Nut Fudge Sundae</a:t>
                      </a: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anose="00000500000000000000" pitchFamily="2" charset="0"/>
                        </a:rPr>
                        <a:t>1,409</a:t>
                      </a: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333040"/>
                  </a:ext>
                </a:extLst>
              </a:tr>
            </a:tbl>
          </a:graphicData>
        </a:graphic>
      </p:graphicFrame>
      <p:sp>
        <p:nvSpPr>
          <p:cNvPr id="108" name="Text Box 5">
            <a:extLst>
              <a:ext uri="{FF2B5EF4-FFF2-40B4-BE49-F238E27FC236}">
                <a16:creationId xmlns:a16="http://schemas.microsoft.com/office/drawing/2014/main" id="{2A43D697-6FC7-A85F-0455-8C353A0AC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17" y="2106037"/>
            <a:ext cx="4802284" cy="113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tIns="27432" rIns="45720" bIns="27432"/>
          <a:lstStyle>
            <a:lvl1pPr marL="171450" indent="-17145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o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l" defTabSz="1019175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l" defTabSz="1019175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l" defTabSz="1019175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l" defTabSz="1019175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ts val="500"/>
              </a:spcAft>
              <a:buClr>
                <a:srgbClr val="00B050"/>
              </a:buClr>
              <a:defRPr/>
            </a:pPr>
            <a:r>
              <a:rPr lang="en-US" sz="1300" b="1" kern="0" baseline="0" dirty="0">
                <a:solidFill>
                  <a:schemeClr val="tx1"/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Reduced fat, premium flavor profile </a:t>
            </a:r>
          </a:p>
          <a:p>
            <a:pPr lvl="1" algn="just" eaLnBrk="1" hangingPunct="1">
              <a:spcBef>
                <a:spcPct val="0"/>
              </a:spcBef>
              <a:spcAft>
                <a:spcPts val="0"/>
              </a:spcAft>
              <a:buClr>
                <a:srgbClr val="0E90E9"/>
              </a:buClr>
              <a:buFont typeface="Wingdings" panose="05000000000000000000" pitchFamily="2" charset="2"/>
              <a:buChar char="ü"/>
              <a:defRPr/>
            </a:pPr>
            <a:r>
              <a:rPr lang="en-US" sz="1100" kern="0" baseline="0" dirty="0">
                <a:latin typeface="Montserrat" panose="00000500000000000000" pitchFamily="2" charset="0"/>
                <a:ea typeface="Roboto" panose="02000000000000000000" pitchFamily="2" charset="0"/>
              </a:rPr>
              <a:t>Multiple flavors that have been enjoyed by thousands of health-conscious Jenny Craig customers</a:t>
            </a:r>
          </a:p>
          <a:p>
            <a:pPr lvl="1" algn="just" eaLnBrk="1" hangingPunct="1">
              <a:spcBef>
                <a:spcPct val="0"/>
              </a:spcBef>
              <a:spcAft>
                <a:spcPts val="0"/>
              </a:spcAft>
              <a:buClr>
                <a:srgbClr val="0E90E9"/>
              </a:buClr>
              <a:buFont typeface="Wingdings" panose="05000000000000000000" pitchFamily="2" charset="2"/>
              <a:buChar char="ü"/>
              <a:defRPr/>
            </a:pPr>
            <a:r>
              <a:rPr lang="en-US" sz="1100" kern="0" baseline="0" dirty="0">
                <a:latin typeface="Montserrat" panose="00000500000000000000" pitchFamily="2" charset="0"/>
                <a:ea typeface="Roboto" panose="02000000000000000000" pitchFamily="2" charset="0"/>
              </a:rPr>
              <a:t>Proven formula and demand as Jenny Craig expanded flavor offering several times over multi-year relationship</a:t>
            </a:r>
          </a:p>
          <a:p>
            <a:pPr lvl="1" algn="just" eaLnBrk="1" hangingPunct="1">
              <a:spcBef>
                <a:spcPct val="0"/>
              </a:spcBef>
              <a:spcAft>
                <a:spcPts val="0"/>
              </a:spcAft>
              <a:buClr>
                <a:srgbClr val="0E90E9"/>
              </a:buClr>
              <a:buFont typeface="Wingdings" panose="05000000000000000000" pitchFamily="2" charset="2"/>
              <a:buChar char="ü"/>
              <a:defRPr/>
            </a:pPr>
            <a:r>
              <a:rPr lang="en-US" sz="1100" kern="0" baseline="0" dirty="0">
                <a:latin typeface="Montserrat" panose="00000500000000000000" pitchFamily="2" charset="0"/>
                <a:ea typeface="Roboto" panose="02000000000000000000" pitchFamily="2" charset="0"/>
              </a:rPr>
              <a:t>Significant product shelf life remaining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ADD80ED-12BD-67C0-5EA5-56D0E2334676}"/>
              </a:ext>
            </a:extLst>
          </p:cNvPr>
          <p:cNvSpPr txBox="1"/>
          <p:nvPr/>
        </p:nvSpPr>
        <p:spPr>
          <a:xfrm>
            <a:off x="132376" y="7342650"/>
            <a:ext cx="4677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000" b="1" baseline="0" dirty="0">
                <a:solidFill>
                  <a:schemeClr val="tx1"/>
                </a:solidFill>
                <a:latin typeface="Montserrat" panose="00000500000000000000" pitchFamily="2" charset="0"/>
              </a:rPr>
              <a:t>Contact</a:t>
            </a:r>
            <a:r>
              <a:rPr lang="en-US" sz="1000" baseline="0" dirty="0">
                <a:solidFill>
                  <a:schemeClr val="tx1"/>
                </a:solidFill>
                <a:latin typeface="Montserrat" panose="00000500000000000000" pitchFamily="2" charset="0"/>
              </a:rPr>
              <a:t>: </a:t>
            </a:r>
            <a:r>
              <a:rPr lang="en-US" sz="1000" b="1" baseline="0" dirty="0">
                <a:solidFill>
                  <a:schemeClr val="tx1"/>
                </a:solidFill>
                <a:latin typeface="Montserrat" panose="00000500000000000000" pitchFamily="2" charset="0"/>
              </a:rPr>
              <a:t>Jeff Holtz    </a:t>
            </a:r>
            <a:r>
              <a:rPr lang="en-US" sz="1000" b="1" baseline="0" dirty="0">
                <a:solidFill>
                  <a:schemeClr val="tx1"/>
                </a:solidFill>
                <a:latin typeface="Montserrat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jholtz@thriveicecream.com</a:t>
            </a:r>
            <a:r>
              <a:rPr lang="en-US" sz="1000" b="1" baseline="0" dirty="0">
                <a:solidFill>
                  <a:schemeClr val="tx1"/>
                </a:solidFill>
                <a:latin typeface="Montserrat" panose="00000500000000000000" pitchFamily="2" charset="0"/>
              </a:rPr>
              <a:t> or 501-281-0177  </a:t>
            </a:r>
          </a:p>
        </p:txBody>
      </p:sp>
      <p:sp>
        <p:nvSpPr>
          <p:cNvPr id="110" name="Text Box 5">
            <a:extLst>
              <a:ext uri="{FF2B5EF4-FFF2-40B4-BE49-F238E27FC236}">
                <a16:creationId xmlns:a16="http://schemas.microsoft.com/office/drawing/2014/main" id="{2D2455F4-168C-4788-396B-B93DCCF11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16" y="792268"/>
            <a:ext cx="4800625" cy="1229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E90E9"/>
            </a:solidFill>
            <a:miter lim="800000"/>
            <a:headEnd/>
            <a:tailEnd/>
          </a:ln>
          <a:effectLst/>
        </p:spPr>
        <p:txBody>
          <a:bodyPr lIns="45720" tIns="27432" rIns="45720" bIns="27432"/>
          <a:lstStyle>
            <a:lvl1pPr marL="171450" indent="-17145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o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l" defTabSz="1019175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l" defTabSz="1019175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l" defTabSz="1019175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l" defTabSz="1019175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1300" b="1" kern="0" baseline="0" dirty="0">
                <a:solidFill>
                  <a:schemeClr val="tx1"/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Exclusive offer to purchase premium Jenny Craig Ice Cream Product leading up to prime summer season</a:t>
            </a:r>
          </a:p>
          <a:p>
            <a:pPr lvl="1" algn="just" eaLnBrk="1" hangingPunct="1">
              <a:spcBef>
                <a:spcPct val="0"/>
              </a:spcBef>
              <a:spcAft>
                <a:spcPts val="0"/>
              </a:spcAft>
              <a:buClr>
                <a:srgbClr val="0E90E9"/>
              </a:buClr>
              <a:buFont typeface="Wingdings" panose="05000000000000000000" pitchFamily="2" charset="2"/>
              <a:buChar char="ü"/>
              <a:defRPr/>
            </a:pPr>
            <a:r>
              <a:rPr lang="en-US" sz="1300" kern="0" baseline="0" dirty="0">
                <a:solidFill>
                  <a:schemeClr val="tx1"/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Mint Chocolate Chip</a:t>
            </a:r>
          </a:p>
          <a:p>
            <a:pPr lvl="1" algn="just" eaLnBrk="1" hangingPunct="1">
              <a:spcBef>
                <a:spcPct val="0"/>
              </a:spcBef>
              <a:spcAft>
                <a:spcPts val="0"/>
              </a:spcAft>
              <a:buClr>
                <a:srgbClr val="0E90E9"/>
              </a:buClr>
              <a:buFont typeface="Wingdings" panose="05000000000000000000" pitchFamily="2" charset="2"/>
              <a:buChar char="ü"/>
              <a:defRPr/>
            </a:pPr>
            <a:r>
              <a:rPr lang="en-US" sz="1300" kern="0" baseline="0" dirty="0">
                <a:latin typeface="Montserrat" panose="00000500000000000000" pitchFamily="2" charset="0"/>
                <a:ea typeface="Roboto" panose="02000000000000000000" pitchFamily="2" charset="0"/>
              </a:rPr>
              <a:t>Chocolate Fudge</a:t>
            </a:r>
          </a:p>
          <a:p>
            <a:pPr lvl="1" algn="just" eaLnBrk="1" hangingPunct="1">
              <a:spcBef>
                <a:spcPct val="0"/>
              </a:spcBef>
              <a:spcAft>
                <a:spcPts val="0"/>
              </a:spcAft>
              <a:buClr>
                <a:srgbClr val="0E90E9"/>
              </a:buClr>
              <a:buFont typeface="Wingdings" panose="05000000000000000000" pitchFamily="2" charset="2"/>
              <a:buChar char="ü"/>
              <a:defRPr/>
            </a:pPr>
            <a:r>
              <a:rPr lang="en-US" sz="1300" kern="0" baseline="0" dirty="0">
                <a:solidFill>
                  <a:schemeClr val="tx1"/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Vanilla w/Caramel Swirl</a:t>
            </a:r>
          </a:p>
          <a:p>
            <a:pPr lvl="1" algn="just" eaLnBrk="1" hangingPunct="1">
              <a:spcBef>
                <a:spcPct val="0"/>
              </a:spcBef>
              <a:spcAft>
                <a:spcPts val="0"/>
              </a:spcAft>
              <a:buClr>
                <a:srgbClr val="0E90E9"/>
              </a:buClr>
              <a:buFont typeface="Wingdings" panose="05000000000000000000" pitchFamily="2" charset="2"/>
              <a:buChar char="ü"/>
              <a:defRPr/>
            </a:pPr>
            <a:r>
              <a:rPr lang="en-US" sz="1300" kern="0" baseline="0" dirty="0">
                <a:solidFill>
                  <a:schemeClr val="tx1"/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Vanilla Nut Fudge Sundae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94145964-B767-4310-9845-04BE6E4A505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4" t="21614" r="25053" b="29275"/>
          <a:stretch/>
        </p:blipFill>
        <p:spPr bwMode="auto">
          <a:xfrm>
            <a:off x="8447245" y="35635"/>
            <a:ext cx="1349438" cy="7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1BB37909-D210-609B-9D2B-C0515E54EA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5"/>
          <a:stretch/>
        </p:blipFill>
        <p:spPr>
          <a:xfrm>
            <a:off x="5735413" y="2814698"/>
            <a:ext cx="3721608" cy="124336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71C4F3ED-484F-0865-4469-0A63FDC34A1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45" r="363"/>
          <a:stretch/>
        </p:blipFill>
        <p:spPr>
          <a:xfrm>
            <a:off x="5735413" y="4369141"/>
            <a:ext cx="3721608" cy="126006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62722C65-600B-1663-9B57-0E21835C5B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3" t="1" b="2650"/>
          <a:stretch/>
        </p:blipFill>
        <p:spPr>
          <a:xfrm>
            <a:off x="5735413" y="5940288"/>
            <a:ext cx="3721608" cy="1220505"/>
          </a:xfrm>
          <a:prstGeom prst="rect">
            <a:avLst/>
          </a:prstGeom>
        </p:spPr>
      </p:pic>
      <p:sp>
        <p:nvSpPr>
          <p:cNvPr id="126" name="Oval 125">
            <a:extLst>
              <a:ext uri="{FF2B5EF4-FFF2-40B4-BE49-F238E27FC236}">
                <a16:creationId xmlns:a16="http://schemas.microsoft.com/office/drawing/2014/main" id="{41823358-BAB6-A477-B4FD-1DB9D9040F5E}"/>
              </a:ext>
            </a:extLst>
          </p:cNvPr>
          <p:cNvSpPr/>
          <p:nvPr/>
        </p:nvSpPr>
        <p:spPr bwMode="auto">
          <a:xfrm rot="21109572">
            <a:off x="5405277" y="1202967"/>
            <a:ext cx="1271793" cy="2962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A99F56F-791C-445D-337F-586035FFD9C7}"/>
              </a:ext>
            </a:extLst>
          </p:cNvPr>
          <p:cNvSpPr/>
          <p:nvPr/>
        </p:nvSpPr>
        <p:spPr bwMode="auto">
          <a:xfrm rot="21109572">
            <a:off x="5460055" y="1273989"/>
            <a:ext cx="684009" cy="2962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6F81A16-A195-7141-1454-5BDB22A608AE}"/>
              </a:ext>
            </a:extLst>
          </p:cNvPr>
          <p:cNvSpPr/>
          <p:nvPr/>
        </p:nvSpPr>
        <p:spPr bwMode="auto">
          <a:xfrm rot="21109572">
            <a:off x="5405278" y="2740878"/>
            <a:ext cx="1271793" cy="2962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076CFFD9-EA61-5295-13A4-D3D22B80FF36}"/>
              </a:ext>
            </a:extLst>
          </p:cNvPr>
          <p:cNvSpPr/>
          <p:nvPr/>
        </p:nvSpPr>
        <p:spPr bwMode="auto">
          <a:xfrm rot="21109572">
            <a:off x="5460056" y="2811900"/>
            <a:ext cx="684009" cy="2962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9A219C6B-07A2-C429-5905-4B7F80039F8C}"/>
              </a:ext>
            </a:extLst>
          </p:cNvPr>
          <p:cNvSpPr/>
          <p:nvPr/>
        </p:nvSpPr>
        <p:spPr bwMode="auto">
          <a:xfrm rot="21109572">
            <a:off x="5525753" y="4262770"/>
            <a:ext cx="1271793" cy="2962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155D6B4-1FC0-FCFC-45BF-D1AF6F7A5D4B}"/>
              </a:ext>
            </a:extLst>
          </p:cNvPr>
          <p:cNvSpPr/>
          <p:nvPr/>
        </p:nvSpPr>
        <p:spPr bwMode="auto">
          <a:xfrm rot="21109572">
            <a:off x="5580531" y="4333792"/>
            <a:ext cx="684009" cy="2962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65BE7F63-86D7-B807-956D-F2F83F45075A}"/>
              </a:ext>
            </a:extLst>
          </p:cNvPr>
          <p:cNvSpPr/>
          <p:nvPr/>
        </p:nvSpPr>
        <p:spPr bwMode="auto">
          <a:xfrm rot="21109572">
            <a:off x="5457069" y="5856949"/>
            <a:ext cx="1271793" cy="2962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CB357F4-AD22-F0B0-75B4-C56ADE1257BE}"/>
              </a:ext>
            </a:extLst>
          </p:cNvPr>
          <p:cNvSpPr/>
          <p:nvPr/>
        </p:nvSpPr>
        <p:spPr bwMode="auto">
          <a:xfrm rot="21109572">
            <a:off x="5511847" y="5927971"/>
            <a:ext cx="684009" cy="2962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F19A689-8C2A-4436-B601-466142E2C132}"/>
              </a:ext>
            </a:extLst>
          </p:cNvPr>
          <p:cNvSpPr/>
          <p:nvPr/>
        </p:nvSpPr>
        <p:spPr bwMode="auto">
          <a:xfrm rot="20734557">
            <a:off x="5674307" y="1543495"/>
            <a:ext cx="115215" cy="73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37A40E0-EEC6-1D85-E550-F12F1788C328}"/>
              </a:ext>
            </a:extLst>
          </p:cNvPr>
          <p:cNvSpPr/>
          <p:nvPr/>
        </p:nvSpPr>
        <p:spPr bwMode="auto">
          <a:xfrm rot="20734557">
            <a:off x="5678648" y="3085721"/>
            <a:ext cx="115215" cy="73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CB325B0-BB57-CDA3-14A4-7AB973039FED}"/>
              </a:ext>
            </a:extLst>
          </p:cNvPr>
          <p:cNvSpPr/>
          <p:nvPr/>
        </p:nvSpPr>
        <p:spPr bwMode="auto">
          <a:xfrm rot="20734557">
            <a:off x="5704393" y="4629081"/>
            <a:ext cx="115215" cy="73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31C865E-0BB2-8DE7-9305-E1814B2A55F1}"/>
              </a:ext>
            </a:extLst>
          </p:cNvPr>
          <p:cNvSpPr/>
          <p:nvPr/>
        </p:nvSpPr>
        <p:spPr bwMode="auto">
          <a:xfrm rot="20734557">
            <a:off x="5680951" y="6205159"/>
            <a:ext cx="115215" cy="73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5B4B5727-8875-483A-32D0-3A302497E23C}"/>
              </a:ext>
            </a:extLst>
          </p:cNvPr>
          <p:cNvSpPr/>
          <p:nvPr/>
        </p:nvSpPr>
        <p:spPr bwMode="auto">
          <a:xfrm rot="21109572">
            <a:off x="6491579" y="5664415"/>
            <a:ext cx="1271793" cy="2962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E52E2204-94B0-519E-7DC1-4AC7924191D5}"/>
              </a:ext>
            </a:extLst>
          </p:cNvPr>
          <p:cNvSpPr/>
          <p:nvPr/>
        </p:nvSpPr>
        <p:spPr bwMode="auto">
          <a:xfrm rot="1092203">
            <a:off x="8647480" y="5825507"/>
            <a:ext cx="1271793" cy="34134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33AC424B-0B09-860E-06BE-AD1683926318}"/>
              </a:ext>
            </a:extLst>
          </p:cNvPr>
          <p:cNvSpPr/>
          <p:nvPr/>
        </p:nvSpPr>
        <p:spPr bwMode="auto">
          <a:xfrm rot="21109572">
            <a:off x="6436137" y="4097972"/>
            <a:ext cx="1271793" cy="2962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A1863656-B564-E496-1505-2AE81871EAC7}"/>
              </a:ext>
            </a:extLst>
          </p:cNvPr>
          <p:cNvSpPr/>
          <p:nvPr/>
        </p:nvSpPr>
        <p:spPr bwMode="auto">
          <a:xfrm rot="1092203">
            <a:off x="8622357" y="4250879"/>
            <a:ext cx="1271793" cy="34134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04BBC05F-A4C9-B25D-EDBE-3500B511DBE5}"/>
              </a:ext>
            </a:extLst>
          </p:cNvPr>
          <p:cNvSpPr/>
          <p:nvPr/>
        </p:nvSpPr>
        <p:spPr bwMode="auto">
          <a:xfrm rot="1092203">
            <a:off x="8757233" y="2752747"/>
            <a:ext cx="1271793" cy="34134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8577796-7687-F7B1-5172-F0B4B7335764}"/>
              </a:ext>
            </a:extLst>
          </p:cNvPr>
          <p:cNvSpPr/>
          <p:nvPr/>
        </p:nvSpPr>
        <p:spPr bwMode="auto">
          <a:xfrm rot="1092203">
            <a:off x="8764065" y="1215363"/>
            <a:ext cx="1271793" cy="34134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838A5A5-826D-4553-8A4F-9DBE80FDD0C6}"/>
              </a:ext>
            </a:extLst>
          </p:cNvPr>
          <p:cNvSpPr/>
          <p:nvPr/>
        </p:nvSpPr>
        <p:spPr bwMode="auto">
          <a:xfrm>
            <a:off x="7293248" y="5899193"/>
            <a:ext cx="920999" cy="53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DAA991F-0790-4BB4-CEAA-F648C21918FF}"/>
              </a:ext>
            </a:extLst>
          </p:cNvPr>
          <p:cNvSpPr/>
          <p:nvPr/>
        </p:nvSpPr>
        <p:spPr bwMode="auto">
          <a:xfrm>
            <a:off x="7224689" y="2782335"/>
            <a:ext cx="979565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B8DA466-F78D-DE1A-FC68-BC4FA1996DEB}"/>
              </a:ext>
            </a:extLst>
          </p:cNvPr>
          <p:cNvSpPr/>
          <p:nvPr/>
        </p:nvSpPr>
        <p:spPr bwMode="auto">
          <a:xfrm rot="21109572">
            <a:off x="6498142" y="2527420"/>
            <a:ext cx="1271793" cy="2962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9597A3B3-561B-6E11-6C80-B87AC673B4F0}"/>
              </a:ext>
            </a:extLst>
          </p:cNvPr>
          <p:cNvSpPr/>
          <p:nvPr/>
        </p:nvSpPr>
        <p:spPr bwMode="auto">
          <a:xfrm rot="21109572">
            <a:off x="6467355" y="996253"/>
            <a:ext cx="1271793" cy="2962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3BAD030-83C7-18AE-25C9-CABCA7B54DA4}"/>
              </a:ext>
            </a:extLst>
          </p:cNvPr>
          <p:cNvSpPr/>
          <p:nvPr/>
        </p:nvSpPr>
        <p:spPr bwMode="auto">
          <a:xfrm>
            <a:off x="5395752" y="813800"/>
            <a:ext cx="4400931" cy="261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E90E9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r>
              <a:rPr lang="en-US" sz="1300" b="1" baseline="0" dirty="0">
                <a:solidFill>
                  <a:schemeClr val="tx1"/>
                </a:solidFill>
                <a:latin typeface="Montserrat Medium" panose="00000600000000000000" pitchFamily="2" charset="0"/>
                <a:ea typeface="Roboto" panose="02000000000000000000" pitchFamily="2" charset="0"/>
              </a:rPr>
              <a:t>Available Flavors and Nutrition Facts</a:t>
            </a:r>
            <a:endParaRPr lang="en-US" sz="1300" b="1" baseline="30000" dirty="0">
              <a:solidFill>
                <a:schemeClr val="tx1"/>
              </a:solidFill>
              <a:latin typeface="Montserrat Medium" panose="000006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77D6724-E0C3-FDF5-CE4B-EC70B0B00B0A}"/>
              </a:ext>
            </a:extLst>
          </p:cNvPr>
          <p:cNvSpPr/>
          <p:nvPr/>
        </p:nvSpPr>
        <p:spPr bwMode="auto">
          <a:xfrm rot="21109572">
            <a:off x="5958925" y="3791906"/>
            <a:ext cx="2058661" cy="3243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978FE325-CD5E-C323-2AA9-60ADE3AB6C47}"/>
              </a:ext>
            </a:extLst>
          </p:cNvPr>
          <p:cNvSpPr/>
          <p:nvPr/>
        </p:nvSpPr>
        <p:spPr bwMode="auto">
          <a:xfrm rot="21109572">
            <a:off x="6604876" y="3775562"/>
            <a:ext cx="815324" cy="3222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35A9AA77-2BA3-B3B3-7452-D3C3D85782E2}"/>
              </a:ext>
            </a:extLst>
          </p:cNvPr>
          <p:cNvSpPr/>
          <p:nvPr/>
        </p:nvSpPr>
        <p:spPr bwMode="auto">
          <a:xfrm rot="637222">
            <a:off x="7533248" y="3815678"/>
            <a:ext cx="1939928" cy="3243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8AB692A0-D5DF-D8E8-7A26-433E37BD1676}"/>
              </a:ext>
            </a:extLst>
          </p:cNvPr>
          <p:cNvSpPr/>
          <p:nvPr/>
        </p:nvSpPr>
        <p:spPr bwMode="auto">
          <a:xfrm rot="21109572">
            <a:off x="5967098" y="5340908"/>
            <a:ext cx="1957813" cy="3243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99021B32-3272-42B6-A6F9-C3A806AC5495}"/>
              </a:ext>
            </a:extLst>
          </p:cNvPr>
          <p:cNvSpPr/>
          <p:nvPr/>
        </p:nvSpPr>
        <p:spPr bwMode="auto">
          <a:xfrm rot="21109572">
            <a:off x="6711560" y="5322303"/>
            <a:ext cx="679290" cy="3222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FEAB1A18-5411-35B3-90EE-2B41A0093101}"/>
              </a:ext>
            </a:extLst>
          </p:cNvPr>
          <p:cNvSpPr/>
          <p:nvPr/>
        </p:nvSpPr>
        <p:spPr bwMode="auto">
          <a:xfrm rot="637222">
            <a:off x="7501675" y="5360608"/>
            <a:ext cx="1986227" cy="3425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23B0B794-274F-5A79-C611-DE76776BE8EF}"/>
              </a:ext>
            </a:extLst>
          </p:cNvPr>
          <p:cNvSpPr/>
          <p:nvPr/>
        </p:nvSpPr>
        <p:spPr bwMode="auto">
          <a:xfrm rot="21109572">
            <a:off x="5967098" y="6924062"/>
            <a:ext cx="1957813" cy="3243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8B1C3246-5D7A-C5AE-9F9D-69D4C20E7235}"/>
              </a:ext>
            </a:extLst>
          </p:cNvPr>
          <p:cNvSpPr/>
          <p:nvPr/>
        </p:nvSpPr>
        <p:spPr bwMode="auto">
          <a:xfrm rot="21109572">
            <a:off x="6624795" y="6908557"/>
            <a:ext cx="679290" cy="3222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2F63B351-6597-BB1A-9832-F435AC936DB1}"/>
              </a:ext>
            </a:extLst>
          </p:cNvPr>
          <p:cNvSpPr/>
          <p:nvPr/>
        </p:nvSpPr>
        <p:spPr bwMode="auto">
          <a:xfrm rot="637222">
            <a:off x="7483398" y="6935213"/>
            <a:ext cx="1986227" cy="3425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27903931-427E-E897-19DA-E8C332EAD0C0}"/>
              </a:ext>
            </a:extLst>
          </p:cNvPr>
          <p:cNvSpPr/>
          <p:nvPr/>
        </p:nvSpPr>
        <p:spPr bwMode="auto">
          <a:xfrm rot="21109572">
            <a:off x="6018882" y="2230477"/>
            <a:ext cx="2058661" cy="3464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7792F14-3E71-ECD8-8A60-B169F74AA892}"/>
              </a:ext>
            </a:extLst>
          </p:cNvPr>
          <p:cNvSpPr/>
          <p:nvPr/>
        </p:nvSpPr>
        <p:spPr bwMode="auto">
          <a:xfrm rot="21109572">
            <a:off x="6654126" y="2273885"/>
            <a:ext cx="714281" cy="3222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D4D06C7E-E72D-B9B9-1E5A-6DA1C1FABB36}"/>
              </a:ext>
            </a:extLst>
          </p:cNvPr>
          <p:cNvSpPr/>
          <p:nvPr/>
        </p:nvSpPr>
        <p:spPr bwMode="auto">
          <a:xfrm rot="637222">
            <a:off x="7533249" y="2261877"/>
            <a:ext cx="1939928" cy="3243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E0F99F65-0385-460B-58D7-FD3F31EE166A}"/>
              </a:ext>
            </a:extLst>
          </p:cNvPr>
          <p:cNvSpPr/>
          <p:nvPr/>
        </p:nvSpPr>
        <p:spPr bwMode="auto">
          <a:xfrm rot="856875">
            <a:off x="7446384" y="5293760"/>
            <a:ext cx="679290" cy="3222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828C27CD-B18C-2608-73F5-693C848870C4}"/>
              </a:ext>
            </a:extLst>
          </p:cNvPr>
          <p:cNvSpPr/>
          <p:nvPr/>
        </p:nvSpPr>
        <p:spPr bwMode="auto">
          <a:xfrm rot="856875">
            <a:off x="6932196" y="6903161"/>
            <a:ext cx="679290" cy="3222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4B8B1532-203E-273E-D3DA-C6F423FA4A86}"/>
              </a:ext>
            </a:extLst>
          </p:cNvPr>
          <p:cNvSpPr/>
          <p:nvPr/>
        </p:nvSpPr>
        <p:spPr bwMode="auto">
          <a:xfrm rot="856875">
            <a:off x="7444890" y="6870389"/>
            <a:ext cx="679290" cy="3222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5A58A79-01C1-CC1C-5518-5249ED32C9E8}"/>
              </a:ext>
            </a:extLst>
          </p:cNvPr>
          <p:cNvSpPr/>
          <p:nvPr/>
        </p:nvSpPr>
        <p:spPr bwMode="auto">
          <a:xfrm>
            <a:off x="7281190" y="1230177"/>
            <a:ext cx="920999" cy="53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DD06B0E-0F7F-D991-7E96-DC520005F4D1}"/>
              </a:ext>
            </a:extLst>
          </p:cNvPr>
          <p:cNvSpPr/>
          <p:nvPr/>
        </p:nvSpPr>
        <p:spPr bwMode="auto">
          <a:xfrm rot="1321288">
            <a:off x="9292012" y="1700569"/>
            <a:ext cx="13079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A7317A3-D758-A94D-B70A-95E5F7BB2C88}"/>
              </a:ext>
            </a:extLst>
          </p:cNvPr>
          <p:cNvSpPr/>
          <p:nvPr/>
        </p:nvSpPr>
        <p:spPr bwMode="auto">
          <a:xfrm rot="1321288">
            <a:off x="9355947" y="3152685"/>
            <a:ext cx="13079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E3AE9B5-120D-DA53-2515-C4E1420B6D05}"/>
              </a:ext>
            </a:extLst>
          </p:cNvPr>
          <p:cNvSpPr/>
          <p:nvPr/>
        </p:nvSpPr>
        <p:spPr bwMode="auto">
          <a:xfrm rot="1321288">
            <a:off x="9367924" y="4711894"/>
            <a:ext cx="13079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F3E2F4D-C020-16F8-E827-CF832D567CE8}"/>
              </a:ext>
            </a:extLst>
          </p:cNvPr>
          <p:cNvSpPr/>
          <p:nvPr/>
        </p:nvSpPr>
        <p:spPr bwMode="auto">
          <a:xfrm rot="1321288">
            <a:off x="9349397" y="6315664"/>
            <a:ext cx="13079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019175" latinLnBrk="0">
              <a:lnSpc>
                <a:spcPct val="100000"/>
              </a:lnSpc>
              <a:buClrTx/>
              <a:buSzTx/>
              <a:tabLst/>
            </a:pPr>
            <a:endParaRPr lang="en-US" sz="1000" b="1" baseline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5101737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Hamilton Lan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288"/>
      </a:accent1>
      <a:accent2>
        <a:srgbClr val="96C0E6"/>
      </a:accent2>
      <a:accent3>
        <a:srgbClr val="E8941A"/>
      </a:accent3>
      <a:accent4>
        <a:srgbClr val="711471"/>
      </a:accent4>
      <a:accent5>
        <a:srgbClr val="008C99"/>
      </a:accent5>
      <a:accent6>
        <a:srgbClr val="49A942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5288"/>
        </a:solidFill>
        <a:ln>
          <a:solidFill>
            <a:srgbClr val="005288"/>
          </a:solidFill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ctr" defTabSz="1019175" latinLnBrk="0">
          <a:lnSpc>
            <a:spcPct val="100000"/>
          </a:lnSpc>
          <a:buClrTx/>
          <a:buSzTx/>
          <a:tabLst/>
          <a:defRPr sz="1000" b="1" baseline="0" dirty="0" smtClean="0">
            <a:solidFill>
              <a:srgbClr val="FFFFFF"/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101917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-25000" smtClean="0">
            <a:ln>
              <a:noFill/>
            </a:ln>
            <a:solidFill>
              <a:srgbClr val="005288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buNone/>
          <a:defRPr sz="1100" baseline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llExternalAdhocVariableMappings/>
</file>

<file path=customXml/item10.xml><?xml version="1.0" encoding="utf-8"?>
<VariableListDefinition name="Computed" displayName="Computed" id="ca8504cc-c035-42d5-ba1f-665964c7ce9c" isdomainofvalue="False" dataSourceId="598931e6-f302-4bce-8156-7fee11b3d3e8"/>
</file>

<file path=customXml/item2.xml><?xml version="1.0" encoding="utf-8"?>
<VariableListDefinition name="System" displayName="System" id="4a506060-c537-41ef-affb-9fa303ac12b8" isdomainofvalue="False" dataSourceId="0d4c5c91-4c30-473d-bcc9-7a34ce15ebbd"/>
</file>

<file path=customXml/item3.xml><?xml version="1.0" encoding="utf-8"?>
<VariableListDefinition name="AD_HOC" displayName="AD_HOC" id="84adbff2-4b5f-43ff-b22e-bf1c490cb5e6" isdomainofvalue="False" dataSourceId="dd629a51-981f-4894-a204-8baef06907c5"/>
</file>

<file path=customXml/item4.xml><?xml version="1.0" encoding="utf-8"?>
<VariableList UniqueId="4a506060-c537-41ef-affb-9fa303ac12b8" Name="System" ContentType="XML" MajorVersion="0" MinorVersion="1" isLocalCopy="False" IsBaseObject="False" DataSourceId="0d4c5c91-4c30-473d-bcc9-7a34ce15ebbd" DataSourceMajorVersion="0" DataSourceMinorVersion="1"/>
</file>

<file path=customXml/item5.xml><?xml version="1.0" encoding="utf-8"?>
<VariableList UniqueId="ca8504cc-c035-42d5-ba1f-665964c7ce9c" Name="Computed" ContentType="XML" MajorVersion="0" MinorVersion="1" isLocalCopy="False" IsBaseObject="False" DataSourceId="598931e6-f302-4bce-8156-7fee11b3d3e8" DataSourceMajorVersion="0" DataSourceMinorVersion="1"/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07424d-c3f7-4e61-b183-0d691afa862c" xsi:nil="true"/>
    <lcf76f155ced4ddcb4097134ff3c332f xmlns="ea0f0a11-0ad1-4346-9986-98a3a3d90aa0">
      <Terms xmlns="http://schemas.microsoft.com/office/infopath/2007/PartnerControls"/>
    </lcf76f155ced4ddcb4097134ff3c332f>
  </documentManagement>
</p:properties>
</file>

<file path=customXml/item7.xml><?xml version="1.0" encoding="utf-8"?>
<VariableList UniqueId="84adbff2-4b5f-43ff-b22e-bf1c490cb5e6" Name="AD_HOC" ContentType="XML" MajorVersion="0" MinorVersion="1" isLocalCopy="False" IsBaseObject="False" DataSourceId="dd629a51-981f-4894-a204-8baef06907c5" DataSourceMajorVersion="0" DataSourceMinorVersion="1"/>
</file>

<file path=customXml/item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644A97B806F649AA5A96697216DB70" ma:contentTypeVersion="19" ma:contentTypeDescription="Create a new document." ma:contentTypeScope="" ma:versionID="091105e54f8bb19e631ffff792603b18">
  <xsd:schema xmlns:xsd="http://www.w3.org/2001/XMLSchema" xmlns:xs="http://www.w3.org/2001/XMLSchema" xmlns:p="http://schemas.microsoft.com/office/2006/metadata/properties" xmlns:ns2="5507424d-c3f7-4e61-b183-0d691afa862c" xmlns:ns3="c60b8d48-527a-4760-a25b-ec37941932b8" xmlns:ns4="ea0f0a11-0ad1-4346-9986-98a3a3d90aa0" targetNamespace="http://schemas.microsoft.com/office/2006/metadata/properties" ma:root="true" ma:fieldsID="3ccfd6b72e43a5b875b0a29a37756322" ns2:_="" ns3:_="" ns4:_="">
    <xsd:import namespace="5507424d-c3f7-4e61-b183-0d691afa862c"/>
    <xsd:import namespace="c60b8d48-527a-4760-a25b-ec37941932b8"/>
    <xsd:import namespace="ea0f0a11-0ad1-4346-9986-98a3a3d90aa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2:TaxCatchAll" minOccurs="0"/>
                <xsd:element ref="ns4:lcf76f155ced4ddcb4097134ff3c332f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07424d-c3f7-4e61-b183-0d691afa86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e87636a-9e15-4733-9d6f-99a739b4ed5a}" ma:internalName="TaxCatchAll" ma:showField="CatchAllData" ma:web="5507424d-c3f7-4e61-b183-0d691afa86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b8d48-527a-4760-a25b-ec37941932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f0a11-0ad1-4346-9986-98a3a3d90aa0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14565e-cc61-4f9c-998b-98af5f0416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253A45-DEA4-48B1-BB38-80CA381AE864}">
  <ds:schemaRefs/>
</ds:datastoreItem>
</file>

<file path=customXml/itemProps10.xml><?xml version="1.0" encoding="utf-8"?>
<ds:datastoreItem xmlns:ds="http://schemas.openxmlformats.org/officeDocument/2006/customXml" ds:itemID="{30F12ABC-FFAC-4321-B7E6-16C0E90B13E2}">
  <ds:schemaRefs/>
</ds:datastoreItem>
</file>

<file path=customXml/itemProps2.xml><?xml version="1.0" encoding="utf-8"?>
<ds:datastoreItem xmlns:ds="http://schemas.openxmlformats.org/officeDocument/2006/customXml" ds:itemID="{F77871B9-D4F8-4CD9-8E2F-2E5B3F6E2AA3}">
  <ds:schemaRefs/>
</ds:datastoreItem>
</file>

<file path=customXml/itemProps3.xml><?xml version="1.0" encoding="utf-8"?>
<ds:datastoreItem xmlns:ds="http://schemas.openxmlformats.org/officeDocument/2006/customXml" ds:itemID="{12207745-8E80-4DE5-AC6A-4D94E126783A}">
  <ds:schemaRefs/>
</ds:datastoreItem>
</file>

<file path=customXml/itemProps4.xml><?xml version="1.0" encoding="utf-8"?>
<ds:datastoreItem xmlns:ds="http://schemas.openxmlformats.org/officeDocument/2006/customXml" ds:itemID="{A9876905-9ABB-4588-B566-33402279FE69}">
  <ds:schemaRefs/>
</ds:datastoreItem>
</file>

<file path=customXml/itemProps5.xml><?xml version="1.0" encoding="utf-8"?>
<ds:datastoreItem xmlns:ds="http://schemas.openxmlformats.org/officeDocument/2006/customXml" ds:itemID="{E1D9E5DB-6101-4AB4-9C7F-B0A2F11A812D}">
  <ds:schemaRefs/>
</ds:datastoreItem>
</file>

<file path=customXml/itemProps6.xml><?xml version="1.0" encoding="utf-8"?>
<ds:datastoreItem xmlns:ds="http://schemas.openxmlformats.org/officeDocument/2006/customXml" ds:itemID="{29E7CD1E-25D1-4575-85FB-0FA50C452AF1}">
  <ds:schemaRefs>
    <ds:schemaRef ds:uri="http://schemas.microsoft.com/office/infopath/2007/PartnerControls"/>
    <ds:schemaRef ds:uri="http://schemas.microsoft.com/office/2006/documentManagement/types"/>
    <ds:schemaRef ds:uri="5507424d-c3f7-4e61-b183-0d691afa862c"/>
    <ds:schemaRef ds:uri="http://schemas.openxmlformats.org/package/2006/metadata/core-properties"/>
    <ds:schemaRef ds:uri="ea0f0a11-0ad1-4346-9986-98a3a3d90aa0"/>
    <ds:schemaRef ds:uri="c60b8d48-527a-4760-a25b-ec37941932b8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7.xml><?xml version="1.0" encoding="utf-8"?>
<ds:datastoreItem xmlns:ds="http://schemas.openxmlformats.org/officeDocument/2006/customXml" ds:itemID="{B9B9085E-39CC-4B6F-A9DD-087A647FA840}">
  <ds:schemaRefs/>
</ds:datastoreItem>
</file>

<file path=customXml/itemProps8.xml><?xml version="1.0" encoding="utf-8"?>
<ds:datastoreItem xmlns:ds="http://schemas.openxmlformats.org/officeDocument/2006/customXml" ds:itemID="{405636C9-1509-4B76-9921-951EEF3687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07424d-c3f7-4e61-b183-0d691afa862c"/>
    <ds:schemaRef ds:uri="c60b8d48-527a-4760-a25b-ec37941932b8"/>
    <ds:schemaRef ds:uri="ea0f0a11-0ad1-4346-9986-98a3a3d90a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.xml><?xml version="1.0" encoding="utf-8"?>
<ds:datastoreItem xmlns:ds="http://schemas.openxmlformats.org/officeDocument/2006/customXml" ds:itemID="{9F89B225-3AF1-4858-8C62-9227DC75F1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71193</TotalTime>
  <Words>119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Montserrat</vt:lpstr>
      <vt:lpstr>Montserrat Medium</vt:lpstr>
      <vt:lpstr>Wingdings</vt:lpstr>
      <vt:lpstr>1_Default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rmarko@hamiltonlane.com</dc:creator>
  <cp:lastModifiedBy>Jeff Holtz</cp:lastModifiedBy>
  <cp:revision>4963</cp:revision>
  <cp:lastPrinted>2018-11-02T18:17:57Z</cp:lastPrinted>
  <dcterms:created xsi:type="dcterms:W3CDTF">2007-05-31T18:06:27Z</dcterms:created>
  <dcterms:modified xsi:type="dcterms:W3CDTF">2023-06-08T11:42:07Z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ContentTypeId">
    <vt:lpwstr>0x010100C8644A97B806F649AA5A96697216DB70</vt:lpwstr>
  </property>
  <property fmtid="{D5CDD505-2E9C-101B-9397-08002B2CF9AE}" pid="6" name="MediaServiceImageTags">
    <vt:lpwstr/>
  </property>
</Properties>
</file>